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9"/>
  </p:notesMasterIdLst>
  <p:handoutMasterIdLst>
    <p:handoutMasterId r:id="rId20"/>
  </p:handoutMasterIdLst>
  <p:sldIdLst>
    <p:sldId id="321" r:id="rId5"/>
    <p:sldId id="384" r:id="rId6"/>
    <p:sldId id="386" r:id="rId7"/>
    <p:sldId id="329" r:id="rId8"/>
    <p:sldId id="330" r:id="rId9"/>
    <p:sldId id="382" r:id="rId10"/>
    <p:sldId id="338" r:id="rId11"/>
    <p:sldId id="339" r:id="rId12"/>
    <p:sldId id="383" r:id="rId13"/>
    <p:sldId id="377" r:id="rId14"/>
    <p:sldId id="373" r:id="rId15"/>
    <p:sldId id="387" r:id="rId16"/>
    <p:sldId id="374" r:id="rId17"/>
    <p:sldId id="335" r:id="rId18"/>
  </p:sldIdLst>
  <p:sldSz cx="9144000" cy="5143500" type="screen16x9"/>
  <p:notesSz cx="9926638" cy="6797675"/>
  <p:defaultTextStyle>
    <a:defPPr>
      <a:defRPr lang="pl-PL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4452" userDrawn="1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268">
          <p15:clr>
            <a:srgbClr val="A4A3A4"/>
          </p15:clr>
        </p15:guide>
        <p15:guide id="6" pos="3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635520-DA3C-B0A7-931F-9C6E65A0C398}" name="Łukasz Topolnicki" initials="ŁT" userId="S::lukasz.topolnicki@tgpe.pl::6c10127d-530b-412f-84ca-c7034c2d5c52" providerId="AD"/>
  <p188:author id="{ACA71730-6232-4F0E-D000-62ED7D0A40FD}" name="TGPE" initials="TGPE" userId="TGPE" providerId="None"/>
  <p188:author id="{621B0AF0-FD0C-B0BA-0F81-18E6344F6DE9}" name="Halina Trymucha" initials="HT" userId="S::halina.trymucha@tgpe.pl::ee65f63a-1e93-4676-97b3-d004afee42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BFF"/>
    <a:srgbClr val="98BCE4"/>
    <a:srgbClr val="E20413"/>
    <a:srgbClr val="E3007D"/>
    <a:srgbClr val="2E2D8B"/>
    <a:srgbClr val="E4007D"/>
    <a:srgbClr val="E20313"/>
    <a:srgbClr val="FF0000"/>
    <a:srgbClr val="0028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pos="3024"/>
        <p:guide orient="horz" pos="2160"/>
        <p:guide pos="4452"/>
        <p:guide orient="horz" pos="1620"/>
        <p:guide pos="2268"/>
        <p:guide pos="33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gpe-my.sharepoint.com/personal/lukasz_topolnicki_tgpe_pl/Documents/luka%20mocow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gpe-my.sharepoint.com/personal/lukasz_topolnicki_tgpe_pl/Documents/moce%20gazowe%20dodatkow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1916573431002"/>
          <c:y val="3.3333341286886489E-2"/>
          <c:w val="0.8446216743014362"/>
          <c:h val="0.73803429683471655"/>
        </c:manualLayout>
      </c:layout>
      <c:areaChart>
        <c:grouping val="stacked"/>
        <c:varyColors val="0"/>
        <c:ser>
          <c:idx val="0"/>
          <c:order val="0"/>
          <c:tx>
            <c:strRef>
              <c:f>'Luka mocowa'!$A$3</c:f>
              <c:strCache>
                <c:ptCount val="1"/>
                <c:pt idx="0">
                  <c:v>Węgiel brunatny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noFill/>
            </a:ln>
            <a:effectLst/>
          </c:spPr>
          <c:dLbls>
            <c:dLbl>
              <c:idx val="3"/>
              <c:layout>
                <c:manualLayout>
                  <c:x val="2.0102034974902795E-2"/>
                  <c:y val="3.6864818452378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ED-42C1-A741-6BBA4B0316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'Luka mocowa'!$B$2:$E$2</c:f>
              <c:numCache>
                <c:formatCode>General</c:formatCode>
                <c:ptCount val="4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</c:numCache>
            </c:numRef>
          </c:cat>
          <c:val>
            <c:numRef>
              <c:f>'Luka mocowa'!$B$3:$E$3</c:f>
              <c:numCache>
                <c:formatCode>General</c:formatCode>
                <c:ptCount val="4"/>
                <c:pt idx="0">
                  <c:v>6078.8027999999995</c:v>
                </c:pt>
                <c:pt idx="1">
                  <c:v>6078.8027999999995</c:v>
                </c:pt>
                <c:pt idx="2">
                  <c:v>3095.8751999999999</c:v>
                </c:pt>
                <c:pt idx="3">
                  <c:v>632.32139999999993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D-42C1-A741-6BBA4B031679}"/>
            </c:ext>
          </c:extLst>
        </c:ser>
        <c:ser>
          <c:idx val="1"/>
          <c:order val="1"/>
          <c:tx>
            <c:v>Węgiel kamienny</c:v>
          </c:tx>
          <c:spPr>
            <a:solidFill>
              <a:schemeClr val="bg2">
                <a:lumMod val="75000"/>
              </a:schemeClr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1.2544100352802809E-2"/>
                  <c:y val="-1.87793427230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D-42C1-A741-6BBA4B0316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'Luka mocowa'!$B$4:$E$4</c:f>
              <c:numCache>
                <c:formatCode>General</c:formatCode>
                <c:ptCount val="4"/>
                <c:pt idx="0">
                  <c:v>19309.410599999999</c:v>
                </c:pt>
                <c:pt idx="1">
                  <c:v>13561.118400000001</c:v>
                </c:pt>
                <c:pt idx="2">
                  <c:v>9126.536399999999</c:v>
                </c:pt>
                <c:pt idx="3">
                  <c:v>5277.9857999999995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D-42C1-A741-6BBA4B031679}"/>
            </c:ext>
          </c:extLst>
        </c:ser>
        <c:ser>
          <c:idx val="2"/>
          <c:order val="2"/>
          <c:tx>
            <c:v>Gaz/wodór</c:v>
          </c:tx>
          <c:spPr>
            <a:solidFill>
              <a:srgbClr val="FFC000"/>
            </a:solidFill>
            <a:ln w="25400"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'Luka mocowa'!$B$5:$E$5</c:f>
              <c:numCache>
                <c:formatCode>General</c:formatCode>
                <c:ptCount val="4"/>
                <c:pt idx="0">
                  <c:v>4551.3329999999996</c:v>
                </c:pt>
                <c:pt idx="1">
                  <c:v>10355.291999999999</c:v>
                </c:pt>
                <c:pt idx="2">
                  <c:v>9895.1820000000007</c:v>
                </c:pt>
                <c:pt idx="3">
                  <c:v>11515.626999999999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ED-42C1-A741-6BBA4B031679}"/>
            </c:ext>
          </c:extLst>
        </c:ser>
        <c:ser>
          <c:idx val="3"/>
          <c:order val="3"/>
          <c:tx>
            <c:v>Biomasa/biogaz</c:v>
          </c:tx>
          <c:spPr>
            <a:solidFill>
              <a:srgbClr val="FFFF00"/>
            </a:solidFill>
            <a:ln>
              <a:noFill/>
            </a:ln>
            <a:effectLst/>
          </c:spPr>
          <c:val>
            <c:numRef>
              <c:f>'Luka mocowa'!$B$6:$E$6</c:f>
              <c:numCache>
                <c:formatCode>General</c:formatCode>
                <c:ptCount val="4"/>
                <c:pt idx="0">
                  <c:v>935.94180000000006</c:v>
                </c:pt>
                <c:pt idx="1">
                  <c:v>1354.4376000000002</c:v>
                </c:pt>
                <c:pt idx="2">
                  <c:v>1490.6076</c:v>
                </c:pt>
                <c:pt idx="3">
                  <c:v>1510.5792000000001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ED-42C1-A741-6BBA4B031679}"/>
            </c:ext>
          </c:extLst>
        </c:ser>
        <c:ser>
          <c:idx val="4"/>
          <c:order val="4"/>
          <c:tx>
            <c:v>El_Wodne</c:v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'Luka mocowa'!$B$7:$E$7</c:f>
              <c:numCache>
                <c:formatCode>General</c:formatCode>
                <c:ptCount val="4"/>
                <c:pt idx="0">
                  <c:v>471.84480000000002</c:v>
                </c:pt>
                <c:pt idx="1">
                  <c:v>523.33580000000006</c:v>
                </c:pt>
                <c:pt idx="2">
                  <c:v>537.37880000000007</c:v>
                </c:pt>
                <c:pt idx="3">
                  <c:v>551.42180000000008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ED-42C1-A741-6BBA4B031679}"/>
            </c:ext>
          </c:extLst>
        </c:ser>
        <c:ser>
          <c:idx val="6"/>
          <c:order val="6"/>
          <c:tx>
            <c:v>Dodatkowe CCGT</c:v>
          </c:tx>
          <c:spPr>
            <a:pattFill prst="wdDn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ED-42C1-A741-6BBA4B0316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ED-42C1-A741-6BBA4B031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'Luka mocowa'!$B$11:$E$11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3000</c:v>
                </c:pt>
                <c:pt idx="3">
                  <c:v>5000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CED-42C1-A741-6BBA4B031679}"/>
            </c:ext>
          </c:extLst>
        </c:ser>
        <c:ser>
          <c:idx val="7"/>
          <c:order val="7"/>
          <c:tx>
            <c:v>Dodatkowe OCGT</c:v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D-42C1-A741-6BBA4B0316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ED-42C1-A741-6BBA4B0316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ED-42C1-A741-6BBA4B031679}"/>
                </c:ext>
              </c:extLst>
            </c:dLbl>
            <c:dLbl>
              <c:idx val="3"/>
              <c:layout>
                <c:manualLayout>
                  <c:x val="-4.2522135321517801E-2"/>
                  <c:y val="-4.0688599975791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ED-42C1-A741-6BBA4B031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'Luka mocowa'!$B$12:$E$12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3000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CED-42C1-A741-6BBA4B031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339855"/>
        <c:axId val="680340335"/>
        <c:extLst/>
      </c:areaChart>
      <c:lineChart>
        <c:grouping val="standard"/>
        <c:varyColors val="0"/>
        <c:ser>
          <c:idx val="5"/>
          <c:order val="5"/>
          <c:tx>
            <c:v>Zapotrzebowanie szczytowe w latach 2025-2040 PSE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'Luka mocowa'!$B$9:$E$9</c:f>
              <c:numCache>
                <c:formatCode>General</c:formatCode>
                <c:ptCount val="4"/>
                <c:pt idx="0">
                  <c:v>26000</c:v>
                </c:pt>
                <c:pt idx="1">
                  <c:v>29000</c:v>
                </c:pt>
                <c:pt idx="2">
                  <c:v>33000</c:v>
                </c:pt>
                <c:pt idx="3">
                  <c:v>37000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CED-42C1-A741-6BBA4B031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339855"/>
        <c:axId val="680340335"/>
      </c:lineChart>
      <c:catAx>
        <c:axId val="680339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40335"/>
        <c:crosses val="autoZero"/>
        <c:auto val="1"/>
        <c:lblAlgn val="ctr"/>
        <c:lblOffset val="100"/>
        <c:tickMarkSkip val="1"/>
        <c:noMultiLvlLbl val="0"/>
      </c:catAx>
      <c:valAx>
        <c:axId val="68034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Moc [MW]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3985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770246212521E-2"/>
          <c:y val="0.83588827811980138"/>
          <c:w val="0.97367728497744765"/>
          <c:h val="0.15805137794595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PGE</c:v>
          </c:tx>
          <c:spPr>
            <a:solidFill>
              <a:schemeClr val="bg1"/>
            </a:solidFill>
            <a:ln w="25400">
              <a:noFill/>
            </a:ln>
            <a:effectLst/>
          </c:spPr>
          <c:dLbls>
            <c:dLbl>
              <c:idx val="4"/>
              <c:layout>
                <c:manualLayout>
                  <c:x val="-2.8678079772984137E-2"/>
                  <c:y val="-1.809344265856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AF-4728-BAAB-171AE9CED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Arkusz1!$H$8:$M$8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Arkusz1!$H$9:$M$9</c:f>
              <c:numCache>
                <c:formatCode>General</c:formatCode>
                <c:ptCount val="6"/>
                <c:pt idx="0">
                  <c:v>1340</c:v>
                </c:pt>
                <c:pt idx="1">
                  <c:v>1340</c:v>
                </c:pt>
                <c:pt idx="2">
                  <c:v>2211</c:v>
                </c:pt>
                <c:pt idx="3">
                  <c:v>2211</c:v>
                </c:pt>
                <c:pt idx="4">
                  <c:v>2211</c:v>
                </c:pt>
                <c:pt idx="5">
                  <c:v>2211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F-4728-BAAB-171AE9CED05F}"/>
            </c:ext>
          </c:extLst>
        </c:ser>
        <c:ser>
          <c:idx val="1"/>
          <c:order val="1"/>
          <c:tx>
            <c:v>ENEA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</c:spPr>
          <c:dLbls>
            <c:dLbl>
              <c:idx val="4"/>
              <c:layout>
                <c:manualLayout>
                  <c:x val="-2.7084853118929351E-2"/>
                  <c:y val="-1.809344265856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AF-4728-BAAB-171AE9CED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Arkusz1!$H$8:$M$8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Arkusz1!$H$10:$M$10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1400</c:v>
                </c:pt>
                <c:pt idx="4">
                  <c:v>3000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F-4728-BAAB-171AE9CED05F}"/>
            </c:ext>
          </c:extLst>
        </c:ser>
        <c:ser>
          <c:idx val="2"/>
          <c:order val="2"/>
          <c:tx>
            <c:v>ORLEN</c:v>
          </c:tx>
          <c:spPr>
            <a:solidFill>
              <a:srgbClr val="E20413"/>
            </a:solidFill>
            <a:ln w="25400">
              <a:noFill/>
            </a:ln>
            <a:effectLst/>
          </c:spPr>
          <c:dLbls>
            <c:dLbl>
              <c:idx val="4"/>
              <c:layout>
                <c:manualLayout>
                  <c:x val="-2.3898399810820016E-2"/>
                  <c:y val="-4.1463660434141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AF-4728-BAAB-171AE9CED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Arkusz1!$H$8:$M$8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Arkusz1!$H$11:$M$11</c:f>
              <c:numCache>
                <c:formatCode>General</c:formatCode>
                <c:ptCount val="6"/>
                <c:pt idx="0">
                  <c:v>0</c:v>
                </c:pt>
                <c:pt idx="1">
                  <c:v>1300</c:v>
                </c:pt>
                <c:pt idx="2">
                  <c:v>1300</c:v>
                </c:pt>
                <c:pt idx="3">
                  <c:v>1900</c:v>
                </c:pt>
                <c:pt idx="4">
                  <c:v>1900</c:v>
                </c:pt>
                <c:pt idx="5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F-4728-BAAB-171AE9CED05F}"/>
            </c:ext>
          </c:extLst>
        </c:ser>
        <c:ser>
          <c:idx val="3"/>
          <c:order val="3"/>
          <c:tx>
            <c:v>TAURON</c:v>
          </c:tx>
          <c:spPr>
            <a:solidFill>
              <a:srgbClr val="E3007D"/>
            </a:solidFill>
            <a:ln w="25400">
              <a:noFill/>
            </a:ln>
            <a:effectLst/>
          </c:spPr>
          <c:dLbls>
            <c:dLbl>
              <c:idx val="4"/>
              <c:layout>
                <c:manualLayout>
                  <c:x val="-3.0271306427038687E-2"/>
                  <c:y val="-9.046721329283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AF-4728-BAAB-171AE9CED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Arkusz1!$H$12:$M$12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500</c:v>
                </c:pt>
                <c:pt idx="4">
                  <c:v>1000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F-4728-BAAB-171AE9CED0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25341023"/>
        <c:axId val="425339103"/>
      </c:areaChart>
      <c:catAx>
        <c:axId val="425341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339103"/>
        <c:crosses val="autoZero"/>
        <c:auto val="1"/>
        <c:lblAlgn val="ctr"/>
        <c:lblOffset val="100"/>
        <c:noMultiLvlLbl val="0"/>
      </c:catAx>
      <c:valAx>
        <c:axId val="42533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Moc [MW]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3410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0.95062</cdr:x>
      <cdr:y>0.10222</cdr:y>
    </cdr:from>
    <cdr:to>
      <cdr:x>0.95062</cdr:x>
      <cdr:y>0.25906</cdr:y>
    </cdr:to>
    <cdr:cxnSp macro="">
      <cdr:nvCxnSpPr>
        <cdr:cNvPr id="3" name="Łącznik prosty ze strzałką 2">
          <a:extLst xmlns:a="http://schemas.openxmlformats.org/drawingml/2006/main">
            <a:ext uri="{FF2B5EF4-FFF2-40B4-BE49-F238E27FC236}">
              <a16:creationId xmlns:a16="http://schemas.microsoft.com/office/drawing/2014/main" id="{EA5E895C-864E-5D4E-E429-C6673E21942A}"/>
            </a:ext>
          </a:extLst>
        </cdr:cNvPr>
        <cdr:cNvCxnSpPr/>
      </cdr:nvCxnSpPr>
      <cdr:spPr>
        <a:xfrm xmlns:a="http://schemas.openxmlformats.org/drawingml/2006/main">
          <a:off x="7206943" y="352155"/>
          <a:ext cx="0" cy="5403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D0A7-EE16-4285-A464-A1F39C2EB0E3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8FA6-67F3-44CC-A603-A3A6FA5957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78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35FD6-63E2-4F49-8F8D-89C08F288544}" type="datetimeFigureOut">
              <a:rPr lang="pl-PL" smtClean="0"/>
              <a:t>22.08.2025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0,25 x 20 cm pasek postępu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C08A4-1ED1-4A01-92ED-B942DBD2A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34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 baseline="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BF69-2131-7933-FEAD-D521D5D5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C01FE93-7B59-A58C-6C75-92F3B3874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050495-A67B-9F13-2884-0CDF0EEFD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CD0A9F-FD65-42C9-9CAF-F97B8ABAF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C08A4-1ED1-4A01-92ED-B942DBD2A5C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86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C08A4-1ED1-4A01-92ED-B942DBD2A5C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97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C08A4-1ED1-4A01-92ED-B942DBD2A5C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7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C08A4-1ED1-4A01-92ED-B942DBD2A5C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1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 hasCustomPrompt="1"/>
          </p:nvPr>
        </p:nvSpPr>
        <p:spPr>
          <a:xfrm>
            <a:off x="628650" y="2840182"/>
            <a:ext cx="7886700" cy="211159"/>
          </a:xfrm>
        </p:spPr>
        <p:txBody>
          <a:bodyPr/>
          <a:lstStyle>
            <a:lvl1pPr algn="ctr">
              <a:defRPr>
                <a:solidFill>
                  <a:srgbClr val="2E2D8B"/>
                </a:solidFill>
                <a:latin typeface="+mn-lt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2" hasCustomPrompt="1"/>
          </p:nvPr>
        </p:nvSpPr>
        <p:spPr>
          <a:xfrm>
            <a:off x="6355350" y="4604588"/>
            <a:ext cx="2160000" cy="270000"/>
          </a:xfrm>
        </p:spPr>
        <p:txBody>
          <a:bodyPr>
            <a:normAutofit/>
          </a:bodyPr>
          <a:lstStyle>
            <a:lvl1pPr marL="0" indent="0" algn="r">
              <a:buNone/>
              <a:defRPr sz="1800" b="1" i="1" baseline="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1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24486" y="4590000"/>
            <a:ext cx="1890000" cy="270000"/>
          </a:xfrm>
        </p:spPr>
        <p:txBody>
          <a:bodyPr/>
          <a:lstStyle>
            <a:lvl1pPr>
              <a:defRPr sz="1200" b="0" i="1">
                <a:solidFill>
                  <a:srgbClr val="2E31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/>
              <a:t>Warszawa, 13 marca 2019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8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dr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504000" y="655200"/>
            <a:ext cx="5400000" cy="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2E2D8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793376" y="889986"/>
            <a:ext cx="8100000" cy="4058532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684000" y="187200"/>
            <a:ext cx="5220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2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3592" y="4646240"/>
            <a:ext cx="33281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10828919-26D8-49F9-BED6-290AEDFCD9C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 descr="Obraz zawierający Grafika, Czcionka, zrzut ekranu, projekt graficzny&#10;&#10;Opis wygenerowany automatycznie">
            <a:extLst>
              <a:ext uri="{FF2B5EF4-FFF2-40B4-BE49-F238E27FC236}">
                <a16:creationId xmlns:a16="http://schemas.microsoft.com/office/drawing/2014/main" id="{C7EB0691-5E5E-C8AC-6EB2-DE4691CDC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68" y="271706"/>
            <a:ext cx="1265008" cy="4020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589169-5F08-6AC1-0819-87847EFF1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14" y="4134391"/>
            <a:ext cx="1504315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gó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504000" y="655200"/>
            <a:ext cx="5400000" cy="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2E2D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684000" y="187200"/>
            <a:ext cx="5220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3592" y="4646240"/>
            <a:ext cx="33281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10828919-26D8-49F9-BED6-290AEDFCD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793376" y="889986"/>
            <a:ext cx="8100000" cy="4058532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pic>
        <p:nvPicPr>
          <p:cNvPr id="7" name="Obraz 6" descr="Obraz zawierający Grafika, Czcionka, zrzut ekranu, projekt graficzny&#10;&#10;Opis wygenerowany automatycznie">
            <a:extLst>
              <a:ext uri="{FF2B5EF4-FFF2-40B4-BE49-F238E27FC236}">
                <a16:creationId xmlns:a16="http://schemas.microsoft.com/office/drawing/2014/main" id="{91646509-23EB-A40B-C54F-3968445AD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68" y="271706"/>
            <a:ext cx="1265008" cy="4020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21EDC09-92B7-7A09-F226-B98608434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14" y="4134391"/>
            <a:ext cx="1504315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gólny bez zmiany tytu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504000" y="655200"/>
            <a:ext cx="5400000" cy="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2E2D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684000" y="187200"/>
            <a:ext cx="5220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3592" y="4646240"/>
            <a:ext cx="33281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10828919-26D8-49F9-BED6-290AEDFCD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793376" y="889986"/>
            <a:ext cx="8100000" cy="4058532"/>
          </a:xfrm>
        </p:spPr>
        <p:txBody>
          <a:bodyPr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pic>
        <p:nvPicPr>
          <p:cNvPr id="6" name="Obraz 5" descr="Obraz zawierający Grafika, Czcionka, zrzut ekranu, projekt graficzny&#10;&#10;Opis wygenerowany automatycznie">
            <a:extLst>
              <a:ext uri="{FF2B5EF4-FFF2-40B4-BE49-F238E27FC236}">
                <a16:creationId xmlns:a16="http://schemas.microsoft.com/office/drawing/2014/main" id="{70A6F07C-59AF-9FBA-50B6-8015E6EAB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68" y="271706"/>
            <a:ext cx="1265008" cy="4020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E95F6AD-72CF-16E5-E4FA-FC99BF2331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14" y="4134391"/>
            <a:ext cx="1504315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w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6"/>
          <p:cNvSpPr>
            <a:spLocks noGrp="1"/>
          </p:cNvSpPr>
          <p:nvPr>
            <p:ph type="title" hasCustomPrompt="1"/>
          </p:nvPr>
        </p:nvSpPr>
        <p:spPr>
          <a:xfrm>
            <a:off x="628650" y="1552502"/>
            <a:ext cx="7886700" cy="1498839"/>
          </a:xfrm>
        </p:spPr>
        <p:txBody>
          <a:bodyPr/>
          <a:lstStyle>
            <a:lvl1pPr algn="ctr">
              <a:defRPr>
                <a:solidFill>
                  <a:srgbClr val="2E2D8B"/>
                </a:solidFill>
                <a:latin typeface="+mn-lt"/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2" hasCustomPrompt="1"/>
          </p:nvPr>
        </p:nvSpPr>
        <p:spPr>
          <a:xfrm>
            <a:off x="6355350" y="4604588"/>
            <a:ext cx="2160000" cy="270000"/>
          </a:xfrm>
        </p:spPr>
        <p:txBody>
          <a:bodyPr>
            <a:normAutofit/>
          </a:bodyPr>
          <a:lstStyle>
            <a:lvl1pPr marL="0" indent="0" algn="r">
              <a:buNone/>
              <a:defRPr sz="1800" b="1" i="1" baseline="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24486" y="4590000"/>
            <a:ext cx="1890000" cy="270000"/>
          </a:xfrm>
        </p:spPr>
        <p:txBody>
          <a:bodyPr/>
          <a:lstStyle>
            <a:lvl1pPr>
              <a:defRPr sz="1200" b="0" i="1">
                <a:solidFill>
                  <a:srgbClr val="2E31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/>
              <a:t>Warszawa, 13 marca 2019</a:t>
            </a:r>
          </a:p>
        </p:txBody>
      </p:sp>
      <p:pic>
        <p:nvPicPr>
          <p:cNvPr id="3" name="Obraz 2" descr="Obraz zawierający Grafika, Czcionka, zrzut ekranu, projekt graficzny&#10;&#10;Opis wygenerowany automatycznie">
            <a:extLst>
              <a:ext uri="{FF2B5EF4-FFF2-40B4-BE49-F238E27FC236}">
                <a16:creationId xmlns:a16="http://schemas.microsoft.com/office/drawing/2014/main" id="{F380B041-71E3-C00F-BAE9-8ED20E4D3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68" y="271706"/>
            <a:ext cx="1265008" cy="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ostat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1332000" y="2060100"/>
            <a:ext cx="6480000" cy="135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Wpisz: Dziękuję za uwagę!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540000" cy="51435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2" hasCustomPrompt="1"/>
          </p:nvPr>
        </p:nvSpPr>
        <p:spPr>
          <a:xfrm>
            <a:off x="6355350" y="4604588"/>
            <a:ext cx="2160000" cy="270000"/>
          </a:xfrm>
        </p:spPr>
        <p:txBody>
          <a:bodyPr>
            <a:normAutofit/>
          </a:bodyPr>
          <a:lstStyle>
            <a:lvl1pPr marL="0" indent="0" algn="r">
              <a:buNone/>
              <a:defRPr sz="1800" b="1" i="1" baseline="0">
                <a:solidFill>
                  <a:srgbClr val="2E3192"/>
                </a:solidFill>
              </a:defRPr>
            </a:lvl1pPr>
          </a:lstStyle>
          <a:p>
            <a:pPr lvl="0"/>
            <a:r>
              <a:rPr lang="pl-PL"/>
              <a:t>Imię i nazwisko</a:t>
            </a:r>
          </a:p>
        </p:txBody>
      </p:sp>
      <p:sp>
        <p:nvSpPr>
          <p:cNvPr id="1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924486" y="4590000"/>
            <a:ext cx="1890000" cy="270000"/>
          </a:xfrm>
        </p:spPr>
        <p:txBody>
          <a:bodyPr/>
          <a:lstStyle>
            <a:lvl1pPr>
              <a:defRPr sz="1200" b="0" i="1">
                <a:solidFill>
                  <a:srgbClr val="2E31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/>
              <a:t>Warszawa, 13 marca 2019</a:t>
            </a:r>
          </a:p>
        </p:txBody>
      </p:sp>
      <p:pic>
        <p:nvPicPr>
          <p:cNvPr id="4" name="Obraz 3" descr="Obraz zawierający Grafika, Czcionka, zrzut ekranu, projekt graficzny&#10;&#10;Opis wygenerowany automatycznie">
            <a:extLst>
              <a:ext uri="{FF2B5EF4-FFF2-40B4-BE49-F238E27FC236}">
                <a16:creationId xmlns:a16="http://schemas.microsoft.com/office/drawing/2014/main" id="{2C3B73F1-3ECF-EB32-E724-A81202A08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68" y="271706"/>
            <a:ext cx="1265008" cy="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  <p:hf sldNum="0"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Warszawa, 26.07.2017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8919-26D8-49F9-BED6-290AEDFCD9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79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92" r:id="rId3"/>
    <p:sldLayoutId id="2147483693" r:id="rId4"/>
    <p:sldLayoutId id="2147483694" r:id="rId5"/>
    <p:sldLayoutId id="2147483691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4496" y="1489497"/>
            <a:ext cx="8054039" cy="2017024"/>
          </a:xfrm>
        </p:spPr>
        <p:txBody>
          <a:bodyPr>
            <a:normAutofit/>
          </a:bodyPr>
          <a:lstStyle/>
          <a:p>
            <a:r>
              <a:rPr lang="pl-PL" sz="3200" b="1" dirty="0"/>
              <a:t>Warunki techniczno-ekonomiczne dla utrzymania majątku wytwórczego </a:t>
            </a:r>
            <a:br>
              <a:rPr lang="pl-PL" sz="3200" b="1" dirty="0"/>
            </a:br>
            <a:r>
              <a:rPr lang="pl-PL" sz="3200" b="1" dirty="0"/>
              <a:t>w elektrowniach węglowych</a:t>
            </a:r>
            <a:endParaRPr lang="pl-PL" sz="16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4F6256D-420C-A9E5-0FB4-251D7A44CA65}"/>
              </a:ext>
            </a:extLst>
          </p:cNvPr>
          <p:cNvSpPr txBox="1"/>
          <p:nvPr/>
        </p:nvSpPr>
        <p:spPr>
          <a:xfrm>
            <a:off x="3382924" y="4566717"/>
            <a:ext cx="281718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dirty="0">
                <a:solidFill>
                  <a:srgbClr val="2E3192"/>
                </a:solidFill>
              </a:rPr>
              <a:t>Kazimierz Dolny, 18-20 marca 2025r.</a:t>
            </a:r>
            <a:endParaRPr lang="en-GB" dirty="0">
              <a:solidFill>
                <a:srgbClr val="2E3192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9806E6F-6FF0-75BC-2946-2B3B82CB2E84}"/>
              </a:ext>
            </a:extLst>
          </p:cNvPr>
          <p:cNvSpPr txBox="1"/>
          <p:nvPr/>
        </p:nvSpPr>
        <p:spPr>
          <a:xfrm>
            <a:off x="2820706" y="3739232"/>
            <a:ext cx="3941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2E2D8B"/>
                </a:solidFill>
              </a:rPr>
              <a:t>Waldemar Szulc, Halina Bownik-Trymucha</a:t>
            </a:r>
          </a:p>
        </p:txBody>
      </p:sp>
    </p:spTree>
    <p:extLst>
      <p:ext uri="{BB962C8B-B14F-4D97-AF65-F5344CB8AC3E}">
        <p14:creationId xmlns:p14="http://schemas.microsoft.com/office/powerpoint/2010/main" val="2684654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7327E352-C921-1D88-4985-22E1744DAE6E}"/>
              </a:ext>
            </a:extLst>
          </p:cNvPr>
          <p:cNvSpPr/>
          <p:nvPr/>
        </p:nvSpPr>
        <p:spPr>
          <a:xfrm>
            <a:off x="849086" y="3930831"/>
            <a:ext cx="8109835" cy="769555"/>
          </a:xfrm>
          <a:prstGeom prst="roundRect">
            <a:avLst/>
          </a:prstGeom>
          <a:solidFill>
            <a:srgbClr val="98BC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7BEB9E3-EC40-993B-26B7-6A5036184A83}"/>
              </a:ext>
            </a:extLst>
          </p:cNvPr>
          <p:cNvSpPr/>
          <p:nvPr/>
        </p:nvSpPr>
        <p:spPr>
          <a:xfrm>
            <a:off x="787853" y="820830"/>
            <a:ext cx="7959950" cy="8708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C8B339D-003E-11E3-B9F1-91846848A5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000" y="141137"/>
            <a:ext cx="5577187" cy="468000"/>
          </a:xfrm>
        </p:spPr>
        <p:txBody>
          <a:bodyPr>
            <a:noAutofit/>
          </a:bodyPr>
          <a:lstStyle/>
          <a:p>
            <a:r>
              <a:rPr lang="pl-PL" sz="2000" dirty="0"/>
              <a:t>Mechanizmy regulacyjne dla jednostek węglowych w procesie transformacji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290CE9-35FF-D94F-FD0D-5188DD8B6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A379257-36DE-879F-C160-B09CAA964C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8168" y="2002712"/>
            <a:ext cx="5681964" cy="56087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D2A203D-1F85-8CAD-2B49-846C399ABF8A}"/>
              </a:ext>
            </a:extLst>
          </p:cNvPr>
          <p:cNvSpPr txBox="1"/>
          <p:nvPr/>
        </p:nvSpPr>
        <p:spPr>
          <a:xfrm>
            <a:off x="922019" y="840746"/>
            <a:ext cx="7747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2E2D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Kompleksowa ocena funkcjonowania w Polsce rynku mocy i osiągane dzięki temu efekty wskazują, że mogłoby to być narzędzie dla przeprowadzenia pełnego procesu transformacji energetycznej w Polsce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2E2D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53FEE78-FB26-665A-137E-41AD97C29002}"/>
              </a:ext>
            </a:extLst>
          </p:cNvPr>
          <p:cNvSpPr/>
          <p:nvPr/>
        </p:nvSpPr>
        <p:spPr>
          <a:xfrm>
            <a:off x="684000" y="2845340"/>
            <a:ext cx="2369443" cy="675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Aukcje uzupełniające</a:t>
            </a:r>
          </a:p>
        </p:txBody>
      </p:sp>
      <p:sp>
        <p:nvSpPr>
          <p:cNvPr id="11" name="Arrow: Down 50">
            <a:extLst>
              <a:ext uri="{FF2B5EF4-FFF2-40B4-BE49-F238E27FC236}">
                <a16:creationId xmlns:a16="http://schemas.microsoft.com/office/drawing/2014/main" id="{BA147B97-B9B5-D83E-A583-BA197DFB9FAD}"/>
              </a:ext>
            </a:extLst>
          </p:cNvPr>
          <p:cNvSpPr/>
          <p:nvPr/>
        </p:nvSpPr>
        <p:spPr>
          <a:xfrm rot="16200000">
            <a:off x="3000912" y="2921714"/>
            <a:ext cx="675434" cy="593963"/>
          </a:xfrm>
          <a:prstGeom prst="downArrow">
            <a:avLst/>
          </a:prstGeom>
          <a:solidFill>
            <a:srgbClr val="2C4C8D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EF07E8E-42C7-764D-8466-0DBB811E6F19}"/>
              </a:ext>
            </a:extLst>
          </p:cNvPr>
          <p:cNvSpPr/>
          <p:nvPr/>
        </p:nvSpPr>
        <p:spPr>
          <a:xfrm>
            <a:off x="3623815" y="2845340"/>
            <a:ext cx="2369443" cy="675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Substytucja mocy/ repowering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CEF7285-2755-7D36-3C02-A17E1F2D5001}"/>
              </a:ext>
            </a:extLst>
          </p:cNvPr>
          <p:cNvSpPr/>
          <p:nvPr/>
        </p:nvSpPr>
        <p:spPr>
          <a:xfrm>
            <a:off x="6589478" y="2845340"/>
            <a:ext cx="2369443" cy="675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Rezerwa strategiczna</a:t>
            </a:r>
          </a:p>
        </p:txBody>
      </p:sp>
      <p:sp>
        <p:nvSpPr>
          <p:cNvPr id="14" name="Arrow: Down 50">
            <a:extLst>
              <a:ext uri="{FF2B5EF4-FFF2-40B4-BE49-F238E27FC236}">
                <a16:creationId xmlns:a16="http://schemas.microsoft.com/office/drawing/2014/main" id="{553EC37E-6329-4A75-63A0-427A28765E77}"/>
              </a:ext>
            </a:extLst>
          </p:cNvPr>
          <p:cNvSpPr/>
          <p:nvPr/>
        </p:nvSpPr>
        <p:spPr>
          <a:xfrm rot="16200000">
            <a:off x="5954780" y="2850438"/>
            <a:ext cx="675434" cy="593963"/>
          </a:xfrm>
          <a:prstGeom prst="downArrow">
            <a:avLst/>
          </a:prstGeom>
          <a:solidFill>
            <a:srgbClr val="2C4C8D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52E2BF3-A3A3-122B-6300-00D0F3A6DB4F}"/>
              </a:ext>
            </a:extLst>
          </p:cNvPr>
          <p:cNvSpPr txBox="1"/>
          <p:nvPr/>
        </p:nvSpPr>
        <p:spPr>
          <a:xfrm>
            <a:off x="922019" y="4030281"/>
            <a:ext cx="796290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Postulaty do kolejnej wersji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KPEiK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jako działania Rządu zapewnienia finansowania jednostek węglowych, z wykorzystaniem doświadczeń z wdrażania mechanizmów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mocowych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A22C3E7-DD1D-000E-26D7-8636AA1FF2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Utrzymanie jednostek węglowych do 2028 r. 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3C196E9-8687-0DC5-AB69-7EF8A05E4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E98ED5-45FF-BF86-4888-E3F0AB6F7C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182" y="747129"/>
            <a:ext cx="7666624" cy="4293318"/>
          </a:xfrm>
        </p:spPr>
        <p:txBody>
          <a:bodyPr>
            <a:normAutofit fontScale="85000" lnSpcReduction="20000"/>
          </a:bodyPr>
          <a:lstStyle/>
          <a:p>
            <a:r>
              <a:rPr lang="pl-PL" sz="2000" b="1" dirty="0"/>
              <a:t>Aukcje uzupełniające </a:t>
            </a:r>
          </a:p>
          <a:p>
            <a:r>
              <a:rPr lang="pl-PL" sz="1600" dirty="0"/>
              <a:t>Budżet dla aukcji przejściowych na lata 2025-2028 wg OSR do projektu ustawy o zmianie ustawy o rynku mocy</a:t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600" dirty="0"/>
          </a:p>
          <a:p>
            <a:pPr algn="just"/>
            <a:r>
              <a:rPr lang="pl-PL" sz="1600" dirty="0"/>
              <a:t>Maksymalna cena </a:t>
            </a:r>
            <a:r>
              <a:rPr lang="pl-PL" sz="1600" dirty="0">
                <a:solidFill>
                  <a:srgbClr val="2E2D8B"/>
                </a:solidFill>
              </a:rPr>
              <a:t>zamknięcia określona w znowelizowanej ustawie o rynku mocy dla </a:t>
            </a:r>
            <a:r>
              <a:rPr lang="pl-PL" sz="1600" dirty="0" err="1">
                <a:solidFill>
                  <a:srgbClr val="2E2D8B"/>
                </a:solidFill>
              </a:rPr>
              <a:t>cenobiorcy</a:t>
            </a:r>
            <a:r>
              <a:rPr lang="pl-PL" sz="1600" dirty="0">
                <a:solidFill>
                  <a:srgbClr val="2E2D8B"/>
                </a:solidFill>
              </a:rPr>
              <a:t> </a:t>
            </a:r>
          </a:p>
          <a:p>
            <a:pPr algn="just"/>
            <a:r>
              <a:rPr lang="pl-PL" sz="1600" dirty="0">
                <a:solidFill>
                  <a:srgbClr val="2E2D8B"/>
                </a:solidFill>
              </a:rPr>
              <a:t> - 72 euro/kW</a:t>
            </a:r>
          </a:p>
          <a:p>
            <a:pPr algn="just"/>
            <a:r>
              <a:rPr lang="pl-PL" sz="1600" dirty="0">
                <a:solidFill>
                  <a:srgbClr val="2E2D8B"/>
                </a:solidFill>
              </a:rPr>
              <a:t>Maksymalna cena zamknięcia określona w Obwieszczeniu MKiŚ dla cenobiorcy na aukcje uzupełniające na II półrocze 2025 r.  - 287 zł/kW/rok ( poniżej maks. o ok 20 zł/kW) i zapotrzebowanie na moc w wysokości 5 444 MW.</a:t>
            </a:r>
          </a:p>
          <a:p>
            <a:pPr algn="just"/>
            <a:r>
              <a:rPr lang="pl-PL" sz="1600" dirty="0"/>
              <a:t>Wytwórcy oczekują, że w aukcjach na kolejne lata cena będzie ustalona na poziomie maksymalnym wg aktualnego kursu EUR/PLN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  <a:endParaRPr lang="pl-PL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FBA6A30-C894-1C55-2486-EAA6E945F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72202"/>
              </p:ext>
            </p:extLst>
          </p:nvPr>
        </p:nvGraphicFramePr>
        <p:xfrm>
          <a:off x="804182" y="1590803"/>
          <a:ext cx="7535635" cy="147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211">
                  <a:extLst>
                    <a:ext uri="{9D8B030D-6E8A-4147-A177-3AD203B41FA5}">
                      <a16:colId xmlns:a16="http://schemas.microsoft.com/office/drawing/2014/main" val="597460027"/>
                    </a:ext>
                  </a:extLst>
                </a:gridCol>
                <a:gridCol w="1810298">
                  <a:extLst>
                    <a:ext uri="{9D8B030D-6E8A-4147-A177-3AD203B41FA5}">
                      <a16:colId xmlns:a16="http://schemas.microsoft.com/office/drawing/2014/main" val="314899256"/>
                    </a:ext>
                  </a:extLst>
                </a:gridCol>
                <a:gridCol w="852946">
                  <a:extLst>
                    <a:ext uri="{9D8B030D-6E8A-4147-A177-3AD203B41FA5}">
                      <a16:colId xmlns:a16="http://schemas.microsoft.com/office/drawing/2014/main" val="2397150973"/>
                    </a:ext>
                  </a:extLst>
                </a:gridCol>
                <a:gridCol w="852946">
                  <a:extLst>
                    <a:ext uri="{9D8B030D-6E8A-4147-A177-3AD203B41FA5}">
                      <a16:colId xmlns:a16="http://schemas.microsoft.com/office/drawing/2014/main" val="2341475420"/>
                    </a:ext>
                  </a:extLst>
                </a:gridCol>
                <a:gridCol w="948234">
                  <a:extLst>
                    <a:ext uri="{9D8B030D-6E8A-4147-A177-3AD203B41FA5}">
                      <a16:colId xmlns:a16="http://schemas.microsoft.com/office/drawing/2014/main" val="1368771188"/>
                    </a:ext>
                  </a:extLst>
                </a:gridCol>
              </a:tblGrid>
              <a:tr h="70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2025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>
                          <a:effectLst/>
                        </a:rPr>
                        <a:t>2026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>
                          <a:effectLst/>
                        </a:rPr>
                        <a:t>2027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2028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9558256"/>
                  </a:ext>
                </a:extLst>
              </a:tr>
              <a:tr h="4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Długość okres, na który przeprowadzane są aukcje [lata]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0,5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591832"/>
                  </a:ext>
                </a:extLst>
              </a:tr>
              <a:tr h="29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Koszt [mln zł]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>
                          <a:effectLst/>
                        </a:rPr>
                        <a:t>522,2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3 010,9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2 533,9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l-PL" sz="1400" dirty="0">
                          <a:effectLst/>
                        </a:rPr>
                        <a:t>2 321,9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247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3918A3-BA1C-08D9-FE8D-0135B663AB0D}"/>
              </a:ext>
            </a:extLst>
          </p:cNvPr>
          <p:cNvSpPr/>
          <p:nvPr/>
        </p:nvSpPr>
        <p:spPr>
          <a:xfrm>
            <a:off x="683998" y="3205719"/>
            <a:ext cx="8310013" cy="18158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C1D4A57-2F16-5D38-1C5C-59673BA39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998" y="7250"/>
            <a:ext cx="6843471" cy="736843"/>
          </a:xfrm>
        </p:spPr>
        <p:txBody>
          <a:bodyPr>
            <a:noAutofit/>
          </a:bodyPr>
          <a:lstStyle/>
          <a:p>
            <a:r>
              <a:rPr lang="pl-PL" sz="2000" dirty="0"/>
              <a:t>Utrzymanie jednostek węglowych do 2028 r. </a:t>
            </a:r>
            <a:endParaRPr lang="en-GB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141630-E628-E665-B5B8-066A36B85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1A592952-BC0D-C8AD-9F34-C54EADEDC589}"/>
              </a:ext>
            </a:extLst>
          </p:cNvPr>
          <p:cNvSpPr/>
          <p:nvPr/>
        </p:nvSpPr>
        <p:spPr>
          <a:xfrm>
            <a:off x="683999" y="1117665"/>
            <a:ext cx="8310012" cy="1665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CD7D20-3D07-04AE-CC84-7DBF88FABC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4315" y="1117665"/>
            <a:ext cx="7999561" cy="16655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5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Zakres proponowanych przez TGPE </a:t>
            </a:r>
            <a:r>
              <a:rPr lang="pl-PL" sz="15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zmian uwzględniających zmiany na rynku energii i na rynku bilansującym (nowe WDB)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Zmiany w zakresie wyznaczania korekt cen rozliczeniowych energii bilansującej (§ 27)- pokrywanie pełnych kosztów pracy jednostki wytwórczej na polecenie OSP </a:t>
            </a:r>
            <a:endParaRPr lang="en-GB" sz="15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effectLst/>
                <a:ea typeface="Times New Roman" panose="02020603050405020304" pitchFamily="18" charset="0"/>
              </a:rPr>
              <a:t>Pokrywanie kosztów uruchamiania i odstawiania jednostek wytwórczych (§ 28)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effectLst/>
                <a:ea typeface="Times New Roman" panose="02020603050405020304" pitchFamily="18" charset="0"/>
              </a:rPr>
              <a:t>Zmiany dotyczące zakupu usług systemowych (§ 35)</a:t>
            </a:r>
            <a:endParaRPr lang="pl-PL" sz="15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500" dirty="0"/>
              <a:t>Szacowany roczny koszt tych zmian – 0,7 mld zł rocznie</a:t>
            </a:r>
            <a:endParaRPr lang="en-GB" sz="15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AD5A497-AFCF-C586-553E-44966C80BCF4}"/>
              </a:ext>
            </a:extLst>
          </p:cNvPr>
          <p:cNvSpPr txBox="1"/>
          <p:nvPr/>
        </p:nvSpPr>
        <p:spPr>
          <a:xfrm>
            <a:off x="850438" y="3245644"/>
            <a:ext cx="8003438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Zakres proponowanych przez TGPE zmian wynikający z oceny funkcjonowania systemu wprowadzonego w 2022 r.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Redukcja współczynników sezonowych określających poziom obowiązkowych  zapasów węgla kamiennego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Zwolnienie elektrowni z obowiązku utrzymywania zapasów paliw  na końcowym etapie działalności.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Przekazanie części obowiązku utrzymywania zapasów węgla do Rządowej Agencji Rezerw Strategicznych (RARS).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Szacowany koszt proponowanych zmian – ok 0,5 mld rocznie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FA063FC-01C8-B1EF-D3FF-C3E8E7112422}"/>
              </a:ext>
            </a:extLst>
          </p:cNvPr>
          <p:cNvSpPr/>
          <p:nvPr/>
        </p:nvSpPr>
        <p:spPr>
          <a:xfrm>
            <a:off x="897420" y="2852728"/>
            <a:ext cx="7913353" cy="302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Zmniejszanie kosztów funkcjonowania na rynku energii elektrycznej 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9A9F33A-E5BB-089E-2695-CCC7A8F7C72B}"/>
              </a:ext>
            </a:extLst>
          </p:cNvPr>
          <p:cNvSpPr/>
          <p:nvPr/>
        </p:nvSpPr>
        <p:spPr>
          <a:xfrm>
            <a:off x="897420" y="745796"/>
            <a:ext cx="7913353" cy="3319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Pokrywanie kosztów dostarczanej energii, mocy i usług bilansujących na RB</a:t>
            </a:r>
          </a:p>
        </p:txBody>
      </p:sp>
    </p:spTree>
    <p:extLst>
      <p:ext uri="{BB962C8B-B14F-4D97-AF65-F5344CB8AC3E}">
        <p14:creationId xmlns:p14="http://schemas.microsoft.com/office/powerpoint/2010/main" val="14384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CE47C39-56CF-EA4C-8551-D4B24F72E3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999" y="187200"/>
            <a:ext cx="6721007" cy="4680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rgbClr val="3E409A"/>
                </a:solidFill>
                <a:ea typeface="Calibri"/>
                <a:cs typeface="Calibri" panose="020F0502020204030204"/>
              </a:rPr>
              <a:t>Utrzymanie  bloków węglowych od 2029 r. do czasu ich zastąpienia innymi źródłami sterowalnymi</a:t>
            </a:r>
            <a:endParaRPr lang="en-GB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32FE446-85F1-6BE8-7456-EEB10E41D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A1A8F30-1C72-66EA-8ED3-27FBA4367080}"/>
              </a:ext>
            </a:extLst>
          </p:cNvPr>
          <p:cNvSpPr/>
          <p:nvPr/>
        </p:nvSpPr>
        <p:spPr>
          <a:xfrm>
            <a:off x="714491" y="2394624"/>
            <a:ext cx="3918493" cy="2523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620F87-AEFC-5800-329D-58B9DECAD5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491" y="2459888"/>
            <a:ext cx="3888001" cy="2320637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effectLst/>
                <a:ea typeface="IBM Plex Sans" panose="020B0503050203000203" pitchFamily="34" charset="0"/>
                <a:cs typeface="IBM Plex Sans" panose="020B0503050203000203" pitchFamily="34" charset="0"/>
              </a:rPr>
              <a:t>– zachęta dla inwestora do budowy nowego niskoemisyjnego źródła, w tym źródła gazowego, które zastąpi istniejącą jednostkę węglową. </a:t>
            </a:r>
            <a:r>
              <a:rPr lang="pl-PL" sz="1600" dirty="0">
                <a:effectLst/>
                <a:ea typeface="IBM Plex Sans" panose="020B0503050203000203" pitchFamily="34" charset="0"/>
              </a:rPr>
              <a:t>Mechanizm substytucji mógłby być zastosowany w ramach mechanizmu rynku mocy, jeśli z mechanizmów mocowych jednostki węglowe mogłyby korzystać po 2028 roku.</a:t>
            </a:r>
            <a:endParaRPr lang="en-GB" sz="1600" dirty="0">
              <a:effectLst/>
              <a:ea typeface="IBM Plex Sans" panose="020B0503050203000203" pitchFamily="34" charset="0"/>
              <a:cs typeface="IBM Plex Sans" panose="020B0503050203000203" pitchFamily="34" charset="0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11300DE-0016-586D-8463-DB5D0E762445}"/>
              </a:ext>
            </a:extLst>
          </p:cNvPr>
          <p:cNvSpPr/>
          <p:nvPr/>
        </p:nvSpPr>
        <p:spPr>
          <a:xfrm>
            <a:off x="4762444" y="2416126"/>
            <a:ext cx="3888001" cy="2408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F89056-259C-B06C-D73A-A6684635193F}"/>
              </a:ext>
            </a:extLst>
          </p:cNvPr>
          <p:cNvSpPr txBox="1"/>
          <p:nvPr/>
        </p:nvSpPr>
        <p:spPr>
          <a:xfrm>
            <a:off x="4834438" y="2537036"/>
            <a:ext cx="38003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IBM Plex Sans" panose="020B0503050203000203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IBM Plex Sans" panose="020B0503050203000203" pitchFamily="34" charset="0"/>
              </a:rPr>
              <a:t>-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+mn-cs"/>
              </a:rPr>
              <a:t>mechanizm polegający na utrzymywaniu określonych mocy wytwórczych, które nie biorą udziału w rynku energii. Jednostki są uruchamiane jedynie w sytuacjach nadzwyczajnych, po wykorzystaniu przez Operatora systemu wszystkich innych dostępnych narzędzi.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3FB4BFD-B904-2330-E8B7-5C1EC1E1720B}"/>
              </a:ext>
            </a:extLst>
          </p:cNvPr>
          <p:cNvSpPr txBox="1"/>
          <p:nvPr/>
        </p:nvSpPr>
        <p:spPr>
          <a:xfrm>
            <a:off x="821081" y="866686"/>
            <a:ext cx="8322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+mn-cs"/>
              </a:rPr>
              <a:t>Mechanizmy finansowania utrzymania bezpieczeństwa energetycznego w okresie transformacji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2E3192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+mn-cs"/>
              </a:rPr>
              <a:t>: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2E3192"/>
              </a:solidFill>
              <a:effectLst/>
              <a:uLnTx/>
              <a:uFillTx/>
              <a:latin typeface="Calibri" panose="020F0502020204030204"/>
              <a:ea typeface="IBM Plex Sans" panose="020B0503050203000203" pitchFamily="34" charset="0"/>
              <a:cs typeface="IBM Plex Sans" panose="020B0503050203000203" pitchFamily="34" charset="0"/>
            </a:endParaRPr>
          </a:p>
        </p:txBody>
      </p:sp>
      <p:sp>
        <p:nvSpPr>
          <p:cNvPr id="9" name="Objaśnienie: strzałka w dół 8">
            <a:extLst>
              <a:ext uri="{FF2B5EF4-FFF2-40B4-BE49-F238E27FC236}">
                <a16:creationId xmlns:a16="http://schemas.microsoft.com/office/drawing/2014/main" id="{615D8DF1-EC48-F67A-7220-288D2850EBC0}"/>
              </a:ext>
            </a:extLst>
          </p:cNvPr>
          <p:cNvSpPr/>
          <p:nvPr/>
        </p:nvSpPr>
        <p:spPr>
          <a:xfrm>
            <a:off x="931744" y="1316211"/>
            <a:ext cx="3453493" cy="954548"/>
          </a:xfrm>
          <a:prstGeom prst="downArrow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IBM Plex Sans" panose="020B0503050203000203" pitchFamily="34" charset="0"/>
              </a:rPr>
              <a:t>Mechanizm tzw. substytucji mocy </a:t>
            </a:r>
          </a:p>
        </p:txBody>
      </p:sp>
      <p:sp>
        <p:nvSpPr>
          <p:cNvPr id="10" name="Objaśnienie: strzałka w dół 9">
            <a:extLst>
              <a:ext uri="{FF2B5EF4-FFF2-40B4-BE49-F238E27FC236}">
                <a16:creationId xmlns:a16="http://schemas.microsoft.com/office/drawing/2014/main" id="{25EC5BAA-92F9-6A53-94EF-7225E0D2D66A}"/>
              </a:ext>
            </a:extLst>
          </p:cNvPr>
          <p:cNvSpPr/>
          <p:nvPr/>
        </p:nvSpPr>
        <p:spPr>
          <a:xfrm>
            <a:off x="5007871" y="1316211"/>
            <a:ext cx="3453493" cy="954548"/>
          </a:xfrm>
          <a:prstGeom prst="downArrow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IBM Plex Sans" panose="020B0503050203000203" pitchFamily="34" charset="0"/>
                <a:cs typeface="IBM Plex Sans" panose="020B0503050203000203" pitchFamily="34" charset="0"/>
              </a:rPr>
              <a:t>Mechanizm rezerwy strategicznej </a:t>
            </a:r>
          </a:p>
        </p:txBody>
      </p:sp>
    </p:spTree>
    <p:extLst>
      <p:ext uri="{BB962C8B-B14F-4D97-AF65-F5344CB8AC3E}">
        <p14:creationId xmlns:p14="http://schemas.microsoft.com/office/powerpoint/2010/main" val="16357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42559B-D714-28F8-8516-EAE48F4AA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2000" y="1896750"/>
            <a:ext cx="6480000" cy="1350000"/>
          </a:xfrm>
        </p:spPr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D73E48-A99D-DA1E-5DC8-F5D4282ACE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09310" y="4433455"/>
            <a:ext cx="3567545" cy="448061"/>
          </a:xfrm>
        </p:spPr>
        <p:txBody>
          <a:bodyPr>
            <a:normAutofit/>
          </a:bodyPr>
          <a:lstStyle/>
          <a:p>
            <a:pPr algn="ctr"/>
            <a:r>
              <a:rPr lang="pl-PL" sz="1400" dirty="0">
                <a:solidFill>
                  <a:srgbClr val="2E2D8B"/>
                </a:solidFill>
              </a:rPr>
              <a:t>Waldemar Szulc, Halina Bownik-Trymucha</a:t>
            </a:r>
          </a:p>
        </p:txBody>
      </p:sp>
    </p:spTree>
    <p:extLst>
      <p:ext uri="{BB962C8B-B14F-4D97-AF65-F5344CB8AC3E}">
        <p14:creationId xmlns:p14="http://schemas.microsoft.com/office/powerpoint/2010/main" val="33480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E7F25-36AB-B4BC-0A11-D73DBE2F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BC236526-D579-27B3-624F-B63680EC205D}"/>
              </a:ext>
            </a:extLst>
          </p:cNvPr>
          <p:cNvSpPr/>
          <p:nvPr/>
        </p:nvSpPr>
        <p:spPr>
          <a:xfrm>
            <a:off x="771103" y="2623294"/>
            <a:ext cx="7269555" cy="15076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F6CCB6C4-E0EA-2B37-1682-84DF8C2C11DE}"/>
              </a:ext>
            </a:extLst>
          </p:cNvPr>
          <p:cNvSpPr/>
          <p:nvPr/>
        </p:nvSpPr>
        <p:spPr>
          <a:xfrm>
            <a:off x="771103" y="4364085"/>
            <a:ext cx="7269555" cy="592215"/>
          </a:xfrm>
          <a:prstGeom prst="roundRect">
            <a:avLst/>
          </a:prstGeom>
          <a:ln>
            <a:solidFill>
              <a:srgbClr val="217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98BEFF1-F678-D350-7597-6CFCA3AD8424}"/>
              </a:ext>
            </a:extLst>
          </p:cNvPr>
          <p:cNvSpPr/>
          <p:nvPr/>
        </p:nvSpPr>
        <p:spPr>
          <a:xfrm>
            <a:off x="771104" y="885405"/>
            <a:ext cx="7269555" cy="1507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688DE4D-B752-6DD9-A3CF-4403A67AA3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Podstawa merytoryczna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DB9662-5248-328D-ACE6-9A1EB26E2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4" y="4707005"/>
            <a:ext cx="332815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AC80B7-3098-C33F-BD2F-7D6D4B59EB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4931" y="885405"/>
            <a:ext cx="8131352" cy="416774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E2D8B"/>
                </a:solidFill>
              </a:rPr>
              <a:t>Wartości określone na podstawie strategicznych dokumentów energetycznych:</a:t>
            </a:r>
          </a:p>
          <a:p>
            <a:pPr marL="800100" lvl="1" indent="-285750"/>
            <a:r>
              <a:rPr lang="pl-PL" sz="1600" dirty="0" err="1">
                <a:solidFill>
                  <a:srgbClr val="2E2D8B"/>
                </a:solidFill>
              </a:rPr>
              <a:t>KPEiK</a:t>
            </a:r>
            <a:r>
              <a:rPr lang="pl-PL" sz="1600" dirty="0">
                <a:solidFill>
                  <a:srgbClr val="2E2D8B"/>
                </a:solidFill>
              </a:rPr>
              <a:t>, 10.2024</a:t>
            </a:r>
          </a:p>
          <a:p>
            <a:pPr marL="800100" lvl="1" indent="-285750"/>
            <a:r>
              <a:rPr lang="pl-PL" sz="1600" dirty="0">
                <a:solidFill>
                  <a:srgbClr val="2E2D8B"/>
                </a:solidFill>
              </a:rPr>
              <a:t>Ocena wystarczalności zasobów na poziomie krajowym PSE 2025-2040, 11.2024</a:t>
            </a:r>
          </a:p>
          <a:p>
            <a:pPr marL="800100" lvl="1" indent="-285750"/>
            <a:r>
              <a:rPr lang="pl-PL" sz="1600" dirty="0">
                <a:solidFill>
                  <a:srgbClr val="2E2D8B"/>
                </a:solidFill>
              </a:rPr>
              <a:t>Plan rozwoju sieci przesyłowych PSE, 12.2024</a:t>
            </a:r>
          </a:p>
          <a:p>
            <a:pPr marL="800100" lvl="1" indent="-285750"/>
            <a:r>
              <a:rPr lang="pl-PL" sz="1600" dirty="0">
                <a:solidFill>
                  <a:srgbClr val="2E2D8B"/>
                </a:solidFill>
              </a:rPr>
              <a:t>Strategie polskich grup energetycznych</a:t>
            </a:r>
          </a:p>
          <a:p>
            <a:pPr marL="800100" lvl="1" indent="-285750"/>
            <a:r>
              <a:rPr lang="pl-PL" sz="1600" dirty="0">
                <a:solidFill>
                  <a:srgbClr val="2E2D8B"/>
                </a:solidFill>
              </a:rPr>
              <a:t>Polityka Energetyczna Polski 2040, 02.2021</a:t>
            </a:r>
          </a:p>
          <a:p>
            <a:endParaRPr lang="pl-PL" sz="1600" dirty="0">
              <a:solidFill>
                <a:srgbClr val="2E2D8B"/>
              </a:solidFill>
            </a:endParaRPr>
          </a:p>
          <a:p>
            <a:r>
              <a:rPr lang="pl-PL" sz="1600" dirty="0">
                <a:solidFill>
                  <a:srgbClr val="2E2D8B"/>
                </a:solidFill>
              </a:rPr>
              <a:t>	Wyliczenia aproksymowane ekspercko przez zespół wewnętrzny TGPE</a:t>
            </a:r>
          </a:p>
          <a:p>
            <a:r>
              <a:rPr lang="pl-PL" sz="1600" dirty="0">
                <a:solidFill>
                  <a:srgbClr val="2E2D8B"/>
                </a:solidFill>
              </a:rPr>
              <a:t>	Poczucie odpowiedzialności wytwórców w TGPE za zapewnienie bezpieczeństwa 	energetycznego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rgbClr val="2E2D8B"/>
                </a:solidFill>
              </a:rPr>
              <a:t>	Optymalizacja kosztów bezpieczeństwa energetycznego przy wykorzystaniu 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rgbClr val="2E2D8B"/>
                </a:solidFill>
              </a:rPr>
              <a:t>	posiadanych aktywów wytwórczych</a:t>
            </a:r>
            <a:endParaRPr lang="pl-PL" sz="800" dirty="0">
              <a:solidFill>
                <a:srgbClr val="2E2D8B"/>
              </a:solidFill>
            </a:endParaRPr>
          </a:p>
          <a:p>
            <a:endParaRPr lang="pl-PL" sz="900" dirty="0">
              <a:solidFill>
                <a:srgbClr val="2E2D8B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rgbClr val="2E2D8B"/>
                </a:solidFill>
              </a:rPr>
              <a:t>	Konieczność zapewnienia warunków ekonomicznych dla utrzymania majątku 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solidFill>
                  <a:srgbClr val="2E2D8B"/>
                </a:solidFill>
              </a:rPr>
              <a:t>	wytwórczego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E2D8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E2D8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B51D4B0-AE32-6D2F-FB76-5220C343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3" y="3075835"/>
            <a:ext cx="328121" cy="3937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1FF87A5-117F-19AD-C265-B70245EB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51" y="2666396"/>
            <a:ext cx="379664" cy="270175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E59B87C0-ECBA-4023-76FD-9B6EF676E0E3}"/>
              </a:ext>
            </a:extLst>
          </p:cNvPr>
          <p:cNvSpPr>
            <a:spLocks noChangeAspect="1"/>
          </p:cNvSpPr>
          <p:nvPr/>
        </p:nvSpPr>
        <p:spPr>
          <a:xfrm>
            <a:off x="7082287" y="1783507"/>
            <a:ext cx="1206782" cy="1113504"/>
          </a:xfrm>
          <a:custGeom>
            <a:avLst/>
            <a:gdLst/>
            <a:ahLst/>
            <a:cxnLst/>
            <a:rect l="l" t="t" r="r" b="b"/>
            <a:pathLst>
              <a:path w="1899606" h="1819664">
                <a:moveTo>
                  <a:pt x="0" y="0"/>
                </a:moveTo>
                <a:lnTo>
                  <a:pt x="1899606" y="0"/>
                </a:lnTo>
                <a:lnTo>
                  <a:pt x="1899606" y="1819664"/>
                </a:lnTo>
                <a:lnTo>
                  <a:pt x="0" y="1819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1DBEEC9-1F15-64BC-C030-4AA37AF09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289" y="4489886"/>
            <a:ext cx="433988" cy="367319"/>
          </a:xfrm>
          <a:prstGeom prst="rect">
            <a:avLst/>
          </a:prstGeom>
        </p:spPr>
      </p:pic>
      <p:sp>
        <p:nvSpPr>
          <p:cNvPr id="13" name="Strzałka: zakrzywiona w lewo 12">
            <a:extLst>
              <a:ext uri="{FF2B5EF4-FFF2-40B4-BE49-F238E27FC236}">
                <a16:creationId xmlns:a16="http://schemas.microsoft.com/office/drawing/2014/main" id="{1BAEE4DC-A4AB-7568-1C29-895057EAC292}"/>
              </a:ext>
            </a:extLst>
          </p:cNvPr>
          <p:cNvSpPr/>
          <p:nvPr/>
        </p:nvSpPr>
        <p:spPr>
          <a:xfrm>
            <a:off x="8102549" y="3469580"/>
            <a:ext cx="517883" cy="102030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D8000A2-6737-B56A-76C3-0D67E067C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88" y="3664758"/>
            <a:ext cx="478789" cy="3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06FEB-046C-C058-F290-905C86CD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E33CE641-3555-35CF-9056-3E76D968A381}"/>
              </a:ext>
            </a:extLst>
          </p:cNvPr>
          <p:cNvSpPr/>
          <p:nvPr/>
        </p:nvSpPr>
        <p:spPr>
          <a:xfrm>
            <a:off x="872861" y="4129902"/>
            <a:ext cx="4653689" cy="734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BDDF8FE9-6803-0DB3-76F9-7642315A461A}"/>
              </a:ext>
            </a:extLst>
          </p:cNvPr>
          <p:cNvSpPr/>
          <p:nvPr/>
        </p:nvSpPr>
        <p:spPr>
          <a:xfrm>
            <a:off x="872861" y="3310559"/>
            <a:ext cx="4643254" cy="674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52EF623-4ECE-5AB6-90F2-F361D1C492DC}"/>
              </a:ext>
            </a:extLst>
          </p:cNvPr>
          <p:cNvSpPr/>
          <p:nvPr/>
        </p:nvSpPr>
        <p:spPr>
          <a:xfrm>
            <a:off x="872861" y="2294350"/>
            <a:ext cx="4643254" cy="865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436E42FE-5524-03B6-7ECF-A4ED8F9CFA9B}"/>
              </a:ext>
            </a:extLst>
          </p:cNvPr>
          <p:cNvSpPr/>
          <p:nvPr/>
        </p:nvSpPr>
        <p:spPr>
          <a:xfrm>
            <a:off x="874280" y="1604157"/>
            <a:ext cx="4652270" cy="539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820C84F-B42E-E529-3EC0-6C485C0BFB3C}"/>
              </a:ext>
            </a:extLst>
          </p:cNvPr>
          <p:cNvSpPr/>
          <p:nvPr/>
        </p:nvSpPr>
        <p:spPr>
          <a:xfrm>
            <a:off x="872861" y="800343"/>
            <a:ext cx="4649266" cy="6589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F61AC10-208E-CF78-D6BE-59468EA93B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Warunki techniczno-ruchowe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763B239-7D95-BBE9-2954-751D50C7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510" y="4581274"/>
            <a:ext cx="326727" cy="283137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0718E9-85A6-26F9-DE30-EDCBE6D9AC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8317" y="800085"/>
            <a:ext cx="4509286" cy="419089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sz="2500" dirty="0"/>
              <a:t>Oczywista jest konieczność utrzymania niezbędnej dla KSE ilości mocy sterowalnych z zapewnieniem rezerwy mocy dla PSE</a:t>
            </a:r>
          </a:p>
          <a:p>
            <a:pPr algn="just"/>
            <a:endParaRPr lang="pl-PL" sz="1000" dirty="0"/>
          </a:p>
          <a:p>
            <a:pPr algn="just"/>
            <a:r>
              <a:rPr lang="pl-PL" sz="2500" dirty="0"/>
              <a:t>Konieczne jest utrzymanie wysokiej dyspozycyjności nowych mocy sterowalnych i starszych głównie węglowych</a:t>
            </a:r>
          </a:p>
          <a:p>
            <a:pPr algn="just"/>
            <a:endParaRPr lang="pl-PL" sz="1000" dirty="0"/>
          </a:p>
          <a:p>
            <a:pPr algn="just"/>
            <a:r>
              <a:rPr lang="pl-PL" sz="2500" dirty="0"/>
              <a:t>Zapewnienie wymaganego wolumenu mocy ze źródeł węglowych wymaga utrzymania odpowiednio wysokiej ich dyspozycyjności lub zwiększenia wolumenu tych mocy (koszty)</a:t>
            </a:r>
          </a:p>
          <a:p>
            <a:pPr algn="just"/>
            <a:endParaRPr lang="pl-PL" sz="1000" dirty="0"/>
          </a:p>
          <a:p>
            <a:pPr algn="just"/>
            <a:r>
              <a:rPr lang="pl-PL" sz="2500" dirty="0"/>
              <a:t>Utrzymania współczynnika dyspozycyjności KWD (obecnie dla źródeł węglowych wynosi ponad 90%) to konieczność utrzymania odpowiedniego stanu technicznego</a:t>
            </a:r>
          </a:p>
          <a:p>
            <a:pPr algn="just"/>
            <a:endParaRPr lang="pl-PL" sz="1000" dirty="0"/>
          </a:p>
          <a:p>
            <a:pPr algn="just">
              <a:lnSpc>
                <a:spcPct val="120000"/>
              </a:lnSpc>
            </a:pPr>
            <a:r>
              <a:rPr lang="pl-PL" sz="2500" dirty="0"/>
              <a:t>Zapewnienie właściwego stanu technicznego wymaga zabezpieczenia finansowania, dobrego planowania, zdolności wykonawczych, utrzymania kompetencji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7337DA9-ED77-85DB-6D6F-596538A6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740" y="2404558"/>
            <a:ext cx="2748342" cy="16261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FDB172E-CDD7-D8A0-3681-06F2CE9DD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76" y="4040632"/>
            <a:ext cx="2656667" cy="1016264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29A957DB-4C7A-2435-B68C-691024E71A6C}"/>
              </a:ext>
            </a:extLst>
          </p:cNvPr>
          <p:cNvSpPr>
            <a:spLocks noChangeAspect="1"/>
          </p:cNvSpPr>
          <p:nvPr/>
        </p:nvSpPr>
        <p:spPr>
          <a:xfrm>
            <a:off x="6227260" y="800085"/>
            <a:ext cx="2285302" cy="1525438"/>
          </a:xfrm>
          <a:custGeom>
            <a:avLst/>
            <a:gdLst/>
            <a:ahLst/>
            <a:cxnLst/>
            <a:rect l="l" t="t" r="r" b="b"/>
            <a:pathLst>
              <a:path w="10287000" h="6866572">
                <a:moveTo>
                  <a:pt x="0" y="0"/>
                </a:moveTo>
                <a:lnTo>
                  <a:pt x="10287000" y="0"/>
                </a:lnTo>
                <a:lnTo>
                  <a:pt x="10287000" y="6866572"/>
                </a:lnTo>
                <a:lnTo>
                  <a:pt x="0" y="68665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rzałka: zakrzywiona w lewo 18">
            <a:extLst>
              <a:ext uri="{FF2B5EF4-FFF2-40B4-BE49-F238E27FC236}">
                <a16:creationId xmlns:a16="http://schemas.microsoft.com/office/drawing/2014/main" id="{D2271616-5573-2FDD-1120-4CA7F542AC03}"/>
              </a:ext>
            </a:extLst>
          </p:cNvPr>
          <p:cNvSpPr/>
          <p:nvPr/>
        </p:nvSpPr>
        <p:spPr>
          <a:xfrm>
            <a:off x="5571380" y="2708382"/>
            <a:ext cx="428835" cy="93940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trzałka: zakrzywiona w prawo 21">
            <a:extLst>
              <a:ext uri="{FF2B5EF4-FFF2-40B4-BE49-F238E27FC236}">
                <a16:creationId xmlns:a16="http://schemas.microsoft.com/office/drawing/2014/main" id="{E3534CEE-53FD-C11F-DFF5-070419024693}"/>
              </a:ext>
            </a:extLst>
          </p:cNvPr>
          <p:cNvSpPr/>
          <p:nvPr/>
        </p:nvSpPr>
        <p:spPr>
          <a:xfrm>
            <a:off x="295874" y="1792595"/>
            <a:ext cx="531801" cy="10035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załka: zakrzywiona w prawo 9">
            <a:extLst>
              <a:ext uri="{FF2B5EF4-FFF2-40B4-BE49-F238E27FC236}">
                <a16:creationId xmlns:a16="http://schemas.microsoft.com/office/drawing/2014/main" id="{02ADA4E3-E29D-2BDD-3FB7-ECB28CBEA9A1}"/>
              </a:ext>
            </a:extLst>
          </p:cNvPr>
          <p:cNvSpPr/>
          <p:nvPr/>
        </p:nvSpPr>
        <p:spPr>
          <a:xfrm>
            <a:off x="295874" y="3523673"/>
            <a:ext cx="526666" cy="100350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rzałka: zakrzywiona w lewo 11">
            <a:extLst>
              <a:ext uri="{FF2B5EF4-FFF2-40B4-BE49-F238E27FC236}">
                <a16:creationId xmlns:a16="http://schemas.microsoft.com/office/drawing/2014/main" id="{8D3E6EA5-FC8B-9077-8BB6-195BF08E81FE}"/>
              </a:ext>
            </a:extLst>
          </p:cNvPr>
          <p:cNvSpPr/>
          <p:nvPr/>
        </p:nvSpPr>
        <p:spPr>
          <a:xfrm>
            <a:off x="5576164" y="1043473"/>
            <a:ext cx="424051" cy="93940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7044B93-DC82-C286-2582-889477C832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8370" y="796637"/>
            <a:ext cx="4472954" cy="2254274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4AF6E-0B9B-014C-8C8C-C89F3E8451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000" y="187200"/>
            <a:ext cx="6513436" cy="46800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Moc zainstalowana, produkcja energii i zapotrzebowanie na moc</a:t>
            </a:r>
          </a:p>
          <a:p>
            <a:r>
              <a:rPr lang="pl-PL" sz="1100" dirty="0"/>
              <a:t>Źródło: PSE, </a:t>
            </a:r>
            <a:r>
              <a:rPr lang="pl-PL" sz="1100" dirty="0">
                <a:solidFill>
                  <a:srgbClr val="2E2D8B"/>
                </a:solidFill>
              </a:rPr>
              <a:t>Ocena wystarczalności zasobów na poziomie krajowym PSE 2025-2040, 11.2024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213788-0A00-4603-A14C-AD9FEF7FB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828919-26D8-49F9-BED6-290AEDFCD9CD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46AFCA-7603-D208-32BD-C6EAE286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4" y="861890"/>
            <a:ext cx="4281055" cy="2189441"/>
          </a:xfrm>
          <a:prstGeom prst="rect">
            <a:avLst/>
          </a:prstGeom>
        </p:spPr>
      </p:pic>
      <p:pic>
        <p:nvPicPr>
          <p:cNvPr id="2" name="Symbol zastępczy zawartości 13">
            <a:extLst>
              <a:ext uri="{FF2B5EF4-FFF2-40B4-BE49-F238E27FC236}">
                <a16:creationId xmlns:a16="http://schemas.microsoft.com/office/drawing/2014/main" id="{ED947514-81B4-192E-09E6-D5A468565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685" y="3050911"/>
            <a:ext cx="4112079" cy="18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709219E-668A-C641-1F9F-70F0B5090B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2148" y="1673104"/>
            <a:ext cx="4807111" cy="2735942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1FA159-DF6A-E929-3598-9B17060DDE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Moc zainstalowana i produkcja energii wg. </a:t>
            </a:r>
            <a:r>
              <a:rPr lang="pl-PL" dirty="0" err="1"/>
              <a:t>KPEiK</a:t>
            </a:r>
            <a:endParaRPr lang="pl-PL" dirty="0"/>
          </a:p>
          <a:p>
            <a:r>
              <a:rPr lang="pl-PL" sz="1200" dirty="0"/>
              <a:t>Źródło: </a:t>
            </a:r>
            <a:r>
              <a:rPr lang="pl-PL" sz="1200" dirty="0" err="1"/>
              <a:t>KPEiK</a:t>
            </a:r>
            <a:r>
              <a:rPr lang="pl-PL" sz="1200" dirty="0"/>
              <a:t> z 2024.10.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CBB34D-7D0B-C492-F32F-167A4879F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828919-26D8-49F9-BED6-290AEDFCD9CD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F926AD4-AB85-A4C2-76FA-DAD947DF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50" y="933273"/>
            <a:ext cx="3867250" cy="343955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3DCEFC2-2333-C90C-082F-C366CE1BAFF7}"/>
              </a:ext>
            </a:extLst>
          </p:cNvPr>
          <p:cNvSpPr txBox="1"/>
          <p:nvPr/>
        </p:nvSpPr>
        <p:spPr>
          <a:xfrm>
            <a:off x="997197" y="1041579"/>
            <a:ext cx="357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E2D8B"/>
                </a:solidFill>
              </a:rPr>
              <a:t>Która wartość zapotrzebowania na energię prawdziwa – 215 (PSE) czy 308 (</a:t>
            </a:r>
            <a:r>
              <a:rPr lang="pl-PL" b="1" dirty="0" err="1">
                <a:solidFill>
                  <a:srgbClr val="2E2D8B"/>
                </a:solidFill>
              </a:rPr>
              <a:t>KPEiK</a:t>
            </a:r>
            <a:r>
              <a:rPr lang="pl-PL" b="1" dirty="0">
                <a:solidFill>
                  <a:srgbClr val="2E2D8B"/>
                </a:solidFill>
              </a:rPr>
              <a:t>) </a:t>
            </a:r>
            <a:r>
              <a:rPr lang="pl-PL" b="1" dirty="0" err="1">
                <a:solidFill>
                  <a:srgbClr val="2E2D8B"/>
                </a:solidFill>
              </a:rPr>
              <a:t>TWh</a:t>
            </a:r>
            <a:r>
              <a:rPr lang="pl-PL" b="1" dirty="0">
                <a:solidFill>
                  <a:srgbClr val="2E2D8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31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B72B7-759B-C1C3-7A06-90F472E0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E943F766-93D4-019F-83B3-63D5BCB353D7}"/>
              </a:ext>
            </a:extLst>
          </p:cNvPr>
          <p:cNvSpPr/>
          <p:nvPr/>
        </p:nvSpPr>
        <p:spPr>
          <a:xfrm>
            <a:off x="710764" y="931587"/>
            <a:ext cx="7722471" cy="2036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A88A1B4-9D99-51A6-A4D0-55EBF60B429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Rozbieżne przewidywania </a:t>
            </a:r>
            <a:r>
              <a:rPr lang="pl-PL" dirty="0" err="1"/>
              <a:t>MKiS</a:t>
            </a:r>
            <a:r>
              <a:rPr lang="pl-PL" dirty="0"/>
              <a:t> i PSE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A31D65-1ACC-D788-2120-F8A69FEA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7236" y="4623478"/>
            <a:ext cx="332815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FFE18-962D-E813-2FA1-E5F76E8038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5935" y="1035210"/>
            <a:ext cx="7452127" cy="203635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Istotne rozbieżności podstawowych wielkości z </a:t>
            </a:r>
            <a:r>
              <a:rPr lang="pl-PL" sz="1600" dirty="0" err="1"/>
              <a:t>KPEiK</a:t>
            </a:r>
            <a:r>
              <a:rPr lang="pl-PL" sz="1600" dirty="0"/>
              <a:t> z wersji 2024.10 a Oceną PSE wystarczalności zasobów mocy z 2024.11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Konieczna aktualizacja obydwu dokumentów przed przygotowaniem aktualnej PEP a następnie Strategii Grup Energetycznych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/>
              <a:t>Rozbieżności wielkości i terminów zapotrzebowania na energię i moc, dostępności EJ, struktury zapotrzebowania na energię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57B99E8-ADCA-3972-3AAC-01D0110CE744}"/>
              </a:ext>
            </a:extLst>
          </p:cNvPr>
          <p:cNvSpPr txBox="1"/>
          <p:nvPr/>
        </p:nvSpPr>
        <p:spPr>
          <a:xfrm>
            <a:off x="2286000" y="25097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2975D11-3B01-F717-D824-1E680B5C6849}"/>
              </a:ext>
            </a:extLst>
          </p:cNvPr>
          <p:cNvSpPr>
            <a:spLocks noChangeAspect="1"/>
          </p:cNvSpPr>
          <p:nvPr/>
        </p:nvSpPr>
        <p:spPr>
          <a:xfrm>
            <a:off x="6237837" y="3362393"/>
            <a:ext cx="1864543" cy="1381528"/>
          </a:xfrm>
          <a:custGeom>
            <a:avLst/>
            <a:gdLst/>
            <a:ahLst/>
            <a:cxnLst/>
            <a:rect l="l" t="t" r="r" b="b"/>
            <a:pathLst>
              <a:path w="6039763" h="4967705">
                <a:moveTo>
                  <a:pt x="0" y="0"/>
                </a:moveTo>
                <a:lnTo>
                  <a:pt x="6039763" y="0"/>
                </a:lnTo>
                <a:lnTo>
                  <a:pt x="6039763" y="4967705"/>
                </a:lnTo>
                <a:lnTo>
                  <a:pt x="0" y="496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D9083679-8FBB-E912-87A1-000286A226EC}"/>
              </a:ext>
            </a:extLst>
          </p:cNvPr>
          <p:cNvSpPr/>
          <p:nvPr/>
        </p:nvSpPr>
        <p:spPr>
          <a:xfrm>
            <a:off x="794408" y="3287164"/>
            <a:ext cx="5109592" cy="1508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ymbol zastępczy numeru slajdu 2">
            <a:extLst>
              <a:ext uri="{FF2B5EF4-FFF2-40B4-BE49-F238E27FC236}">
                <a16:creationId xmlns:a16="http://schemas.microsoft.com/office/drawing/2014/main" id="{C1E0C8C0-7A57-9094-7C62-44277FD94350}"/>
              </a:ext>
            </a:extLst>
          </p:cNvPr>
          <p:cNvSpPr txBox="1">
            <a:spLocks/>
          </p:cNvSpPr>
          <p:nvPr/>
        </p:nvSpPr>
        <p:spPr>
          <a:xfrm>
            <a:off x="187236" y="4623478"/>
            <a:ext cx="33281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pl-PL"/>
            </a:defPPr>
            <a:lvl1pPr marL="0" algn="ctr" defTabSz="6858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8919-26D8-49F9-BED6-290AEDFCD9CD}" type="slidenum">
              <a:rPr kumimoji="0" lang="pl-P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4C819CB-F5EA-D5FB-5D11-AFEEC641ABC4}"/>
              </a:ext>
            </a:extLst>
          </p:cNvPr>
          <p:cNvSpPr txBox="1"/>
          <p:nvPr/>
        </p:nvSpPr>
        <p:spPr>
          <a:xfrm>
            <a:off x="909702" y="3391438"/>
            <a:ext cx="4879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E2D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 wewnętrznego zespołu TGPE uwzględniająca odchylenia w optymalnych scenariuszach; opóźnienie energetyki jądrowej, brak długoterminowych magazynów energii w okresach braku wiatru i słońca oraz powstanie dodatkowych mocy gazowych </a:t>
            </a:r>
          </a:p>
        </p:txBody>
      </p:sp>
    </p:spTree>
    <p:extLst>
      <p:ext uri="{BB962C8B-B14F-4D97-AF65-F5344CB8AC3E}">
        <p14:creationId xmlns:p14="http://schemas.microsoft.com/office/powerpoint/2010/main" val="27829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43949C-B20E-4A80-2FC2-91C729BF50B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Czy wystarczy nam mocy sterowalnej</a:t>
            </a:r>
          </a:p>
          <a:p>
            <a:r>
              <a:rPr lang="pl-PL" sz="800" dirty="0"/>
              <a:t>Źródło: analiza własna TGPE na podstawie danych z </a:t>
            </a:r>
            <a:r>
              <a:rPr lang="pl-PL" sz="800" dirty="0" err="1"/>
              <a:t>KPEiK</a:t>
            </a:r>
            <a:r>
              <a:rPr lang="pl-PL" sz="800" dirty="0"/>
              <a:t> i PSE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EF8865-986C-6510-BB20-19B9216AD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828919-26D8-49F9-BED6-290AEDFCD9CD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4BF7E5-2701-7721-390D-CD9731AF95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376" y="772593"/>
            <a:ext cx="8100000" cy="4175925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EF35BF7-E226-0973-80DB-FDF632CE6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708286"/>
              </p:ext>
            </p:extLst>
          </p:nvPr>
        </p:nvGraphicFramePr>
        <p:xfrm>
          <a:off x="959274" y="977462"/>
          <a:ext cx="7225452" cy="339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1FF8C02-52FB-61A1-1F01-A513792E94E4}"/>
              </a:ext>
            </a:extLst>
          </p:cNvPr>
          <p:cNvSpPr txBox="1"/>
          <p:nvPr/>
        </p:nvSpPr>
        <p:spPr>
          <a:xfrm>
            <a:off x="7869770" y="1804257"/>
            <a:ext cx="1018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9,5 GW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D437CC1-AC9E-1750-0770-6EC70101A38B}"/>
              </a:ext>
            </a:extLst>
          </p:cNvPr>
          <p:cNvSpPr txBox="1"/>
          <p:nvPr/>
        </p:nvSpPr>
        <p:spPr>
          <a:xfrm>
            <a:off x="615116" y="4413830"/>
            <a:ext cx="8456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E2D8B"/>
                </a:solidFill>
              </a:rPr>
              <a:t>Założenia:</a:t>
            </a:r>
          </a:p>
          <a:p>
            <a:r>
              <a:rPr lang="pl-PL" sz="1200" dirty="0">
                <a:solidFill>
                  <a:srgbClr val="2E2D8B"/>
                </a:solidFill>
              </a:rPr>
              <a:t>Brak wiatru i słońca przez kilka dni z rzędu, opóźnienie energetyki jądrowej, dodatkowe 8 GW mocy gazowych do 2040 roku</a:t>
            </a:r>
          </a:p>
        </p:txBody>
      </p:sp>
    </p:spTree>
    <p:extLst>
      <p:ext uri="{BB962C8B-B14F-4D97-AF65-F5344CB8AC3E}">
        <p14:creationId xmlns:p14="http://schemas.microsoft.com/office/powerpoint/2010/main" val="9293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DEE5384-D667-C0A5-552A-072D36B51D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000" y="187200"/>
            <a:ext cx="5779862" cy="468000"/>
          </a:xfrm>
        </p:spPr>
        <p:txBody>
          <a:bodyPr>
            <a:normAutofit fontScale="40000" lnSpcReduction="20000"/>
          </a:bodyPr>
          <a:lstStyle/>
          <a:p>
            <a:r>
              <a:rPr lang="pl-PL" sz="5100" dirty="0"/>
              <a:t>Moce sterowalne w strategiach grup energetycznych</a:t>
            </a:r>
          </a:p>
          <a:p>
            <a:r>
              <a:rPr lang="pl-PL" sz="1300" dirty="0"/>
              <a:t>Źródło: Strategie grup energetycznych i analiza własna TGPE</a:t>
            </a:r>
            <a:r>
              <a:rPr lang="pl-PL" sz="1500" dirty="0"/>
              <a:t>	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FA492C-4A67-8809-DE8B-FAA31D55D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828919-26D8-49F9-BED6-290AEDFCD9CD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B5855F-F755-20B8-5BD0-7D59C4EFBA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376" y="741218"/>
            <a:ext cx="7971244" cy="42073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Planowane nowe dodatkowe inwestycje gazowe to ok 8 GW w 2040 (wg. Strategii grup energetycznych, danych PSE i analiz eksperckich TGPE)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Brak ujednoliconego planu odejścia od węgla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Mimo dodatkowych inwestycji gazowych, dalej brakuje ok. 9,5 GW mocy sterowalnej – jaka technologia ją wypełni?</a:t>
            </a:r>
          </a:p>
          <a:p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3C3EF13-046A-8746-AF8C-945897EF5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68744"/>
              </p:ext>
            </p:extLst>
          </p:nvPr>
        </p:nvGraphicFramePr>
        <p:xfrm>
          <a:off x="793375" y="1200149"/>
          <a:ext cx="7971245" cy="28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8" descr="PGE-logo - TVIP">
            <a:extLst>
              <a:ext uri="{FF2B5EF4-FFF2-40B4-BE49-F238E27FC236}">
                <a16:creationId xmlns:a16="http://schemas.microsoft.com/office/drawing/2014/main" id="{DB522E88-0D6C-5870-C589-0D58114B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17" y="3206110"/>
            <a:ext cx="460566" cy="39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NEA logo">
            <a:extLst>
              <a:ext uri="{FF2B5EF4-FFF2-40B4-BE49-F238E27FC236}">
                <a16:creationId xmlns:a16="http://schemas.microsoft.com/office/drawing/2014/main" id="{A478BA42-3515-44C3-00B3-23AE4A15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01" y="2646531"/>
            <a:ext cx="870345" cy="3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upa ORLEN - YouTube">
            <a:extLst>
              <a:ext uri="{FF2B5EF4-FFF2-40B4-BE49-F238E27FC236}">
                <a16:creationId xmlns:a16="http://schemas.microsoft.com/office/drawing/2014/main" id="{1262CEDB-5C41-3D69-6D83-8F7CD44F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1922921"/>
            <a:ext cx="364176" cy="3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eriały korporacyjne | Biuro prasowe TAURON Polska Energia S.A.">
            <a:extLst>
              <a:ext uri="{FF2B5EF4-FFF2-40B4-BE49-F238E27FC236}">
                <a16:creationId xmlns:a16="http://schemas.microsoft.com/office/drawing/2014/main" id="{F00722F3-D747-4D2D-5ADD-8FE0C7B2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73" y="1593246"/>
            <a:ext cx="233928" cy="2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A9C1-1583-823F-656A-13981291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F806CEA-F976-65D8-D1A0-A11729FB0A3A}"/>
              </a:ext>
            </a:extLst>
          </p:cNvPr>
          <p:cNvSpPr/>
          <p:nvPr/>
        </p:nvSpPr>
        <p:spPr>
          <a:xfrm>
            <a:off x="718284" y="4603981"/>
            <a:ext cx="7476810" cy="501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426D6B4-3902-92D1-DFFC-4BB8974F8010}"/>
              </a:ext>
            </a:extLst>
          </p:cNvPr>
          <p:cNvSpPr/>
          <p:nvPr/>
        </p:nvSpPr>
        <p:spPr>
          <a:xfrm>
            <a:off x="718284" y="3780277"/>
            <a:ext cx="7476810" cy="5747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F96ABAA7-9E40-991D-00A5-C68235A27CC7}"/>
              </a:ext>
            </a:extLst>
          </p:cNvPr>
          <p:cNvSpPr/>
          <p:nvPr/>
        </p:nvSpPr>
        <p:spPr>
          <a:xfrm>
            <a:off x="718284" y="3042815"/>
            <a:ext cx="7476810" cy="5011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7E2F1248-12A8-C374-8F98-D3D0E26E9B83}"/>
              </a:ext>
            </a:extLst>
          </p:cNvPr>
          <p:cNvSpPr/>
          <p:nvPr/>
        </p:nvSpPr>
        <p:spPr>
          <a:xfrm>
            <a:off x="718284" y="2213040"/>
            <a:ext cx="7476810" cy="5747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0A9A99D-8DFC-BD96-07D6-E06432056774}"/>
              </a:ext>
            </a:extLst>
          </p:cNvPr>
          <p:cNvSpPr/>
          <p:nvPr/>
        </p:nvSpPr>
        <p:spPr>
          <a:xfrm>
            <a:off x="718284" y="1425613"/>
            <a:ext cx="7473514" cy="532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8CA345A-1904-0B4A-0157-AF3C2BE7D12E}"/>
              </a:ext>
            </a:extLst>
          </p:cNvPr>
          <p:cNvSpPr/>
          <p:nvPr/>
        </p:nvSpPr>
        <p:spPr>
          <a:xfrm>
            <a:off x="718284" y="743479"/>
            <a:ext cx="7476810" cy="5101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C026AC7-B9A6-73EF-7AC0-AA0D6DE679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Proponowane rozwiązania technologiczne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3AA209A-5EEE-AEBB-77F3-78509F2EB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828919-26D8-49F9-BED6-290AEDFCD9CD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2" name="Strzałka: zakrzywiona w lewo 11">
            <a:extLst>
              <a:ext uri="{FF2B5EF4-FFF2-40B4-BE49-F238E27FC236}">
                <a16:creationId xmlns:a16="http://schemas.microsoft.com/office/drawing/2014/main" id="{9299AD53-9145-10F2-0DF9-E6BE504C8F73}"/>
              </a:ext>
            </a:extLst>
          </p:cNvPr>
          <p:cNvSpPr/>
          <p:nvPr/>
        </p:nvSpPr>
        <p:spPr>
          <a:xfrm>
            <a:off x="8261231" y="961285"/>
            <a:ext cx="420724" cy="69450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: zakrzywiona w lewo 15">
            <a:extLst>
              <a:ext uri="{FF2B5EF4-FFF2-40B4-BE49-F238E27FC236}">
                <a16:creationId xmlns:a16="http://schemas.microsoft.com/office/drawing/2014/main" id="{505FDEBD-A7B4-A500-6361-124BEB12945D}"/>
              </a:ext>
            </a:extLst>
          </p:cNvPr>
          <p:cNvSpPr/>
          <p:nvPr/>
        </p:nvSpPr>
        <p:spPr>
          <a:xfrm>
            <a:off x="8261231" y="1763931"/>
            <a:ext cx="420724" cy="71746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Strzałka: zakrzywiona w lewo 16">
            <a:extLst>
              <a:ext uri="{FF2B5EF4-FFF2-40B4-BE49-F238E27FC236}">
                <a16:creationId xmlns:a16="http://schemas.microsoft.com/office/drawing/2014/main" id="{E4C67649-A697-B188-917F-D91F71967F48}"/>
              </a:ext>
            </a:extLst>
          </p:cNvPr>
          <p:cNvSpPr/>
          <p:nvPr/>
        </p:nvSpPr>
        <p:spPr>
          <a:xfrm>
            <a:off x="8261231" y="2589537"/>
            <a:ext cx="420724" cy="69450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: zakrzywiona w lewo 17">
            <a:extLst>
              <a:ext uri="{FF2B5EF4-FFF2-40B4-BE49-F238E27FC236}">
                <a16:creationId xmlns:a16="http://schemas.microsoft.com/office/drawing/2014/main" id="{C54446A3-15DF-D15D-6710-5BE238516731}"/>
              </a:ext>
            </a:extLst>
          </p:cNvPr>
          <p:cNvSpPr/>
          <p:nvPr/>
        </p:nvSpPr>
        <p:spPr>
          <a:xfrm>
            <a:off x="8265025" y="3392183"/>
            <a:ext cx="416930" cy="67547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: zakrzywiona w lewo 18">
            <a:extLst>
              <a:ext uri="{FF2B5EF4-FFF2-40B4-BE49-F238E27FC236}">
                <a16:creationId xmlns:a16="http://schemas.microsoft.com/office/drawing/2014/main" id="{DDEF51D9-B80B-3B15-EF40-21BDA7328129}"/>
              </a:ext>
            </a:extLst>
          </p:cNvPr>
          <p:cNvSpPr/>
          <p:nvPr/>
        </p:nvSpPr>
        <p:spPr>
          <a:xfrm>
            <a:off x="8262925" y="4175798"/>
            <a:ext cx="428091" cy="74428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BAF9C7A3-3666-3E86-EE19-6C0B2056C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483" y="743728"/>
            <a:ext cx="7360721" cy="44204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dirty="0"/>
              <a:t>Obiektywna ocena z udziałem UDT stanu technicznego źródeł węglowych z uwzględnieniem warunków lokalnych (Zespół ds. Majątków Wytwórczych TGPE)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800" dirty="0"/>
          </a:p>
          <a:p>
            <a:pPr algn="just">
              <a:lnSpc>
                <a:spcPct val="100000"/>
              </a:lnSpc>
            </a:pPr>
            <a:r>
              <a:rPr lang="pl-PL" dirty="0"/>
              <a:t>Konsultacja z PSE potrzeb systemu w zakresie mocy, lokalizacji, usług systemowych, reżimu pracy źródeł węglowych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algn="just">
              <a:lnSpc>
                <a:spcPct val="100000"/>
              </a:lnSpc>
            </a:pPr>
            <a:r>
              <a:rPr lang="pl-PL" dirty="0"/>
              <a:t>Optymalizacja wyboru koniecznych do utrzymania w odpowiedniej dyspozycyjności źródeł węglowych i zapewnienie warunków ekonomicznych utrzymania ich w eksploatacji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 </a:t>
            </a:r>
            <a:endParaRPr lang="pl-PL" sz="800" dirty="0"/>
          </a:p>
          <a:p>
            <a:pPr algn="just">
              <a:lnSpc>
                <a:spcPct val="100000"/>
              </a:lnSpc>
            </a:pPr>
            <a:r>
              <a:rPr lang="pl-PL" dirty="0"/>
              <a:t>Jednolity plan odejścia od węgla zapewniający bezpieczeństwo energetyczne kraju i maksymalizację wykorzystania istniejącego majątku – plan wyłączania pozwoli na strategie </a:t>
            </a:r>
            <a:r>
              <a:rPr lang="pl-PL" dirty="0" err="1"/>
              <a:t>repoweringu</a:t>
            </a:r>
            <a:r>
              <a:rPr lang="pl-PL" dirty="0"/>
              <a:t> </a:t>
            </a:r>
            <a:endParaRPr lang="pl-PL" sz="8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algn="just">
              <a:lnSpc>
                <a:spcPct val="100000"/>
              </a:lnSpc>
            </a:pPr>
            <a:r>
              <a:rPr lang="pl-PL" dirty="0"/>
              <a:t>Podział źródeł węglowych na grupy (eksploatacja rynkowa, zimna rezerwa, wyłączenie, usługi systemowe, </a:t>
            </a:r>
            <a:r>
              <a:rPr lang="pl-PL" dirty="0" err="1"/>
              <a:t>repowering</a:t>
            </a:r>
            <a:r>
              <a:rPr lang="pl-PL" dirty="0"/>
              <a:t>) z uwzględnieniem warunków lokalnych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dirty="0"/>
          </a:p>
          <a:p>
            <a:pPr algn="just">
              <a:lnSpc>
                <a:spcPct val="100000"/>
              </a:lnSpc>
            </a:pPr>
            <a:r>
              <a:rPr lang="pl-PL" dirty="0"/>
              <a:t>Konieczność przygotowania projektu planu już dziś!!!, w innym wypadku spowoduje to ubytek/wyłączenia części aktywów</a:t>
            </a:r>
          </a:p>
        </p:txBody>
      </p:sp>
    </p:spTree>
    <p:extLst>
      <p:ext uri="{BB962C8B-B14F-4D97-AF65-F5344CB8AC3E}">
        <p14:creationId xmlns:p14="http://schemas.microsoft.com/office/powerpoint/2010/main" val="19688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295fe9-f6a0-46e5-9c7d-e780c36ded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A9B940682C254CAA07E7D233AE3F72" ma:contentTypeVersion="15" ma:contentTypeDescription="Utwórz nowy dokument." ma:contentTypeScope="" ma:versionID="4ec84ee8a2ff3f430b4e5f3c9e8fb3a2">
  <xsd:schema xmlns:xsd="http://www.w3.org/2001/XMLSchema" xmlns:xs="http://www.w3.org/2001/XMLSchema" xmlns:p="http://schemas.microsoft.com/office/2006/metadata/properties" xmlns:ns3="8c295fe9-f6a0-46e5-9c7d-e780c36ded13" xmlns:ns4="3ec58ca4-ff93-46f4-8bb3-52590d7f39b9" targetNamespace="http://schemas.microsoft.com/office/2006/metadata/properties" ma:root="true" ma:fieldsID="547c7f360278031cfe401238b8080501" ns3:_="" ns4:_="">
    <xsd:import namespace="8c295fe9-f6a0-46e5-9c7d-e780c36ded13"/>
    <xsd:import namespace="3ec58ca4-ff93-46f4-8bb3-52590d7f39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95fe9-f6a0-46e5-9c7d-e780c36de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8ca4-ff93-46f4-8bb3-52590d7f39b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4CD2AC-68FE-4F36-9FF4-10DE55555E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B3041-5DF6-46F0-8E71-A507199A68D8}">
  <ds:schemaRefs>
    <ds:schemaRef ds:uri="http://purl.org/dc/elements/1.1/"/>
    <ds:schemaRef ds:uri="8c295fe9-f6a0-46e5-9c7d-e780c36ded1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ec58ca4-ff93-46f4-8bb3-52590d7f39b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943CAE-77DA-482D-A959-94446246C9E3}">
  <ds:schemaRefs>
    <ds:schemaRef ds:uri="3ec58ca4-ff93-46f4-8bb3-52590d7f39b9"/>
    <ds:schemaRef ds:uri="8c295fe9-f6a0-46e5-9c7d-e780c36ded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1062</Words>
  <Application>Microsoft Office PowerPoint</Application>
  <PresentationFormat>Pokaz na ekranie (16:9)</PresentationFormat>
  <Paragraphs>146</Paragraphs>
  <Slides>14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EYInterstate Light</vt:lpstr>
      <vt:lpstr>IBM Plex Sans</vt:lpstr>
      <vt:lpstr>Times New Roman</vt:lpstr>
      <vt:lpstr>Motyw pakietu Office</vt:lpstr>
      <vt:lpstr>Warunki techniczno-ekonomiczne dla utrzymania majątku wytwórczego  w elektrowniach węglowych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Halina</dc:creator>
  <cp:lastModifiedBy>Zofia Iwaniec</cp:lastModifiedBy>
  <cp:revision>54</cp:revision>
  <cp:lastPrinted>2024-10-03T08:59:03Z</cp:lastPrinted>
  <dcterms:created xsi:type="dcterms:W3CDTF">2017-07-26T11:04:21Z</dcterms:created>
  <dcterms:modified xsi:type="dcterms:W3CDTF">2025-08-22T11:10:32Z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0x01010079A9B940682C254CAA07E7D233AE3F72</vt:lpwstr>
  </property>
</Properties>
</file>